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Raleway"/>
      <p:regular r:id="rId32"/>
      <p:bold r:id="rId33"/>
      <p:italic r:id="rId34"/>
      <p:boldItalic r:id="rId35"/>
    </p:embeddedFont>
    <p:embeddedFont>
      <p:font typeface="Playfair Display"/>
      <p:regular r:id="rId36"/>
      <p:bold r:id="rId37"/>
      <p:italic r:id="rId38"/>
      <p:boldItalic r:id="rId39"/>
    </p:embeddedFont>
    <p:embeddedFont>
      <p:font typeface="Lato"/>
      <p:regular r:id="rId40"/>
      <p:bold r:id="rId41"/>
      <p:italic r:id="rId42"/>
      <p:boldItalic r:id="rId43"/>
    </p:embeddedFont>
    <p:embeddedFont>
      <p:font typeface="Raleway Ligh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6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8.xml"/><Relationship Id="rId44" Type="http://schemas.openxmlformats.org/officeDocument/2006/relationships/font" Target="fonts/RalewayLight-regular.fntdata"/><Relationship Id="rId21" Type="http://schemas.openxmlformats.org/officeDocument/2006/relationships/slide" Target="slides/slide17.xml"/><Relationship Id="rId43" Type="http://schemas.openxmlformats.org/officeDocument/2006/relationships/font" Target="fonts/Lato-boldItalic.fntdata"/><Relationship Id="rId24" Type="http://schemas.openxmlformats.org/officeDocument/2006/relationships/slide" Target="slides/slide20.xml"/><Relationship Id="rId46" Type="http://schemas.openxmlformats.org/officeDocument/2006/relationships/font" Target="fonts/RalewayLight-italic.fntdata"/><Relationship Id="rId23" Type="http://schemas.openxmlformats.org/officeDocument/2006/relationships/slide" Target="slides/slide19.xml"/><Relationship Id="rId45" Type="http://schemas.openxmlformats.org/officeDocument/2006/relationships/font" Target="fonts/RalewayLigh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RalewayLight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aleway-bold.fntdata"/><Relationship Id="rId10" Type="http://schemas.openxmlformats.org/officeDocument/2006/relationships/slide" Target="slides/slide6.xml"/><Relationship Id="rId32" Type="http://schemas.openxmlformats.org/officeDocument/2006/relationships/font" Target="fonts/Raleway-regular.fntdata"/><Relationship Id="rId13" Type="http://schemas.openxmlformats.org/officeDocument/2006/relationships/slide" Target="slides/slide9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8.xml"/><Relationship Id="rId34" Type="http://schemas.openxmlformats.org/officeDocument/2006/relationships/font" Target="fonts/Raleway-italic.fntdata"/><Relationship Id="rId15" Type="http://schemas.openxmlformats.org/officeDocument/2006/relationships/slide" Target="slides/slide11.xml"/><Relationship Id="rId37" Type="http://schemas.openxmlformats.org/officeDocument/2006/relationships/font" Target="fonts/PlayfairDisplay-bold.fntdata"/><Relationship Id="rId14" Type="http://schemas.openxmlformats.org/officeDocument/2006/relationships/slide" Target="slides/slide10.xml"/><Relationship Id="rId36" Type="http://schemas.openxmlformats.org/officeDocument/2006/relationships/font" Target="fonts/PlayfairDisplay-regular.fntdata"/><Relationship Id="rId17" Type="http://schemas.openxmlformats.org/officeDocument/2006/relationships/slide" Target="slides/slide13.xml"/><Relationship Id="rId39" Type="http://schemas.openxmlformats.org/officeDocument/2006/relationships/font" Target="fonts/PlayfairDisplay-boldItalic.fntdata"/><Relationship Id="rId16" Type="http://schemas.openxmlformats.org/officeDocument/2006/relationships/slide" Target="slides/slide12.xml"/><Relationship Id="rId38" Type="http://schemas.openxmlformats.org/officeDocument/2006/relationships/font" Target="fonts/PlayfairDisplay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2c5b03e9c_0_8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2c5b03e9c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2c5b03e9c_0_6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2c5b03e9c_0_6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2c5b03e9c_0_8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2c5b03e9c_0_8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2c5b03e9c_0_8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2c5b03e9c_0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2c5b03e9c_0_7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2c5b03e9c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2c5b03e9c_0_8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2c5b03e9c_0_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2c5b03e9c_0_7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2c5b03e9c_0_7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4389d2e15c_0_2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4389d2e15c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42c5b03e9c_0_7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42c5b03e9c_0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42c5b03e9c_0_7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42c5b03e9c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389d2e15c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389d2e15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2c5b03e9c_0_7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2c5b03e9c_0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2c5b03e9c_0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42c5b03e9c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2c5b03e9c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2c5b03e9c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2c5b03e9c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2c5b03e9c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2c5b03e9c_0_5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2c5b03e9c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389d2e15c_0_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4389d2e15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4389d2e15c_0_3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4389d2e15c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2c5b03e9c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2c5b03e9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2c5b03e9c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2c5b03e9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2c5b03e9c_0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2c5b03e9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 put a picture of the conceptual network, but it can be any kind of feedback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389d2e15c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389d2e15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 put a picture of the conceptual network, but it can be any kind of feedback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2c5b03e9c_0_1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2c5b03e9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915625"/>
            <a:ext cx="5727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-5400000">
            <a:off x="4466275" y="-1238838"/>
            <a:ext cx="211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flipH="1" rot="10800000">
            <a:off x="0" y="3420048"/>
            <a:ext cx="9144000" cy="173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 rot="-5400000">
            <a:off x="4517850" y="-385729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0" y="709150"/>
            <a:ext cx="9144000" cy="44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" name="Google Shape;78;p11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mplete image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2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2"/>
          <p:cNvSpPr/>
          <p:nvPr/>
        </p:nvSpPr>
        <p:spPr>
          <a:xfrm rot="-5400000">
            <a:off x="4497713" y="243900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2"/>
          <p:cNvSpPr/>
          <p:nvPr/>
        </p:nvSpPr>
        <p:spPr>
          <a:xfrm flipH="1" rot="10800000">
            <a:off x="-50" y="4813802"/>
            <a:ext cx="9144000" cy="32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-5400000">
            <a:off x="4497775" y="-2041588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 flipH="1" rot="10800000">
            <a:off x="0" y="2571593"/>
            <a:ext cx="9144000" cy="257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3031150"/>
            <a:ext cx="4558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-5400000">
            <a:off x="4497775" y="-1112255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0" y="-25"/>
            <a:ext cx="9144000" cy="341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649050" y="503675"/>
            <a:ext cx="5845800" cy="29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55600" lvl="0" marL="45720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55600" lvl="1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55600" lvl="2" marL="1371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55600" lvl="3" marL="18288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55600" lvl="4" marL="22860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55600" lvl="5" marL="2743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55600" lvl="6" marL="3200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55600" lvl="7" marL="3657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55600" lvl="8" marL="41148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layfair Display"/>
              <a:buChar char="∙"/>
              <a:defRPr i="1" sz="2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3593400" y="19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00014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4800">
              <a:solidFill>
                <a:srgbClr val="000014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Google Shape;30;p5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half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 flipH="1" rot="10800000">
            <a:off x="4543625" y="-5"/>
            <a:ext cx="1482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365850" y="4813675"/>
            <a:ext cx="3840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6"/>
          <p:cNvSpPr txBox="1"/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593575" y="1518900"/>
            <a:ext cx="33933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∙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7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7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593687" y="1823700"/>
            <a:ext cx="38619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4688285" y="1823700"/>
            <a:ext cx="38619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593575" y="1823700"/>
            <a:ext cx="25440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58" name="Google Shape;58;p8"/>
          <p:cNvSpPr txBox="1"/>
          <p:nvPr>
            <p:ph idx="2" type="body"/>
          </p:nvPr>
        </p:nvSpPr>
        <p:spPr>
          <a:xfrm>
            <a:off x="3267919" y="1823700"/>
            <a:ext cx="25440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59" name="Google Shape;59;p8"/>
          <p:cNvSpPr txBox="1"/>
          <p:nvPr>
            <p:ph idx="3" type="body"/>
          </p:nvPr>
        </p:nvSpPr>
        <p:spPr>
          <a:xfrm>
            <a:off x="5942264" y="1823700"/>
            <a:ext cx="25440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∙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∙"/>
              <a:defRPr sz="1400"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 rot="-5400000">
            <a:off x="4517850" y="-321404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 flipH="1" rot="-5400000">
            <a:off x="4497775" y="-3854662"/>
            <a:ext cx="1482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0" y="0"/>
            <a:ext cx="9144000" cy="6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9"/>
          <p:cNvSpPr/>
          <p:nvPr/>
        </p:nvSpPr>
        <p:spPr>
          <a:xfrm>
            <a:off x="0" y="1352400"/>
            <a:ext cx="9144000" cy="379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6" name="Google Shape;66;p9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 rot="-5400000">
            <a:off x="4517850" y="-3857295"/>
            <a:ext cx="108300" cy="91440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/>
        </p:nvSpPr>
        <p:spPr>
          <a:xfrm>
            <a:off x="0" y="709150"/>
            <a:ext cx="9144000" cy="443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2" name="Google Shape;72;p10"/>
          <p:cNvCxnSpPr/>
          <p:nvPr/>
        </p:nvCxnSpPr>
        <p:spPr>
          <a:xfrm>
            <a:off x="338100" y="4813675"/>
            <a:ext cx="846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593575" y="4253900"/>
            <a:ext cx="7956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000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30200" lvl="0" marL="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indent="-330200" lvl="1" marL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indent="-330200" lvl="2" marL="1371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indent="-330200" lvl="3" marL="1828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indent="-330200" lvl="4" marL="2286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indent="-330200" lvl="5" marL="2743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indent="-330200" lvl="6" marL="3200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indent="-330200" lvl="7" marL="3657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indent="-330200" lvl="8" marL="41148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ctrTitle"/>
          </p:nvPr>
        </p:nvSpPr>
        <p:spPr>
          <a:xfrm>
            <a:off x="685800" y="3113050"/>
            <a:ext cx="8343600" cy="145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</a:rPr>
              <a:t>Analyzing teacher’s speech using topics inferred by unsupervised modeling from textbooks</a:t>
            </a:r>
            <a:endParaRPr sz="3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685800" y="4364050"/>
            <a:ext cx="561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Using textbooks to analyze classroom sessions </a:t>
            </a:r>
            <a:endParaRPr sz="1800"/>
          </a:p>
        </p:txBody>
      </p:sp>
      <p:sp>
        <p:nvSpPr>
          <p:cNvPr id="92" name="Google Shape;92;p13"/>
          <p:cNvSpPr txBox="1"/>
          <p:nvPr/>
        </p:nvSpPr>
        <p:spPr>
          <a:xfrm>
            <a:off x="7359625" y="4511950"/>
            <a:ext cx="17214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03</a:t>
            </a: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-10-2018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idx="1" type="body"/>
          </p:nvPr>
        </p:nvSpPr>
        <p:spPr>
          <a:xfrm>
            <a:off x="593575" y="4253900"/>
            <a:ext cx="7956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THE PIPELINE</a:t>
            </a:r>
            <a:endParaRPr sz="2800"/>
          </a:p>
        </p:txBody>
      </p:sp>
      <p:sp>
        <p:nvSpPr>
          <p:cNvPr id="190" name="Google Shape;190;p22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‹#›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223950" y="1479850"/>
            <a:ext cx="1644900" cy="90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 text from textbooks pages</a:t>
            </a:r>
            <a:endParaRPr/>
          </a:p>
        </p:txBody>
      </p:sp>
      <p:sp>
        <p:nvSpPr>
          <p:cNvPr id="192" name="Google Shape;192;p22"/>
          <p:cNvSpPr/>
          <p:nvPr/>
        </p:nvSpPr>
        <p:spPr>
          <a:xfrm>
            <a:off x="2281350" y="1479850"/>
            <a:ext cx="1644900" cy="90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 pages</a:t>
            </a:r>
            <a:endParaRPr/>
          </a:p>
        </p:txBody>
      </p:sp>
      <p:sp>
        <p:nvSpPr>
          <p:cNvPr id="193" name="Google Shape;193;p22"/>
          <p:cNvSpPr/>
          <p:nvPr/>
        </p:nvSpPr>
        <p:spPr>
          <a:xfrm>
            <a:off x="4384288" y="1479850"/>
            <a:ext cx="1751700" cy="90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 unsupervised topic model</a:t>
            </a:r>
            <a:endParaRPr/>
          </a:p>
        </p:txBody>
      </p:sp>
      <p:sp>
        <p:nvSpPr>
          <p:cNvPr id="194" name="Google Shape;194;p22"/>
          <p:cNvSpPr/>
          <p:nvPr/>
        </p:nvSpPr>
        <p:spPr>
          <a:xfrm>
            <a:off x="4058500" y="2866875"/>
            <a:ext cx="2056500" cy="90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 transcriptions from classroom lessons</a:t>
            </a: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6562500" y="2062525"/>
            <a:ext cx="2056500" cy="90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lessons using the topic model</a:t>
            </a:r>
            <a:endParaRPr/>
          </a:p>
        </p:txBody>
      </p:sp>
      <p:sp>
        <p:nvSpPr>
          <p:cNvPr id="196" name="Google Shape;196;p22"/>
          <p:cNvSpPr/>
          <p:nvPr/>
        </p:nvSpPr>
        <p:spPr>
          <a:xfrm>
            <a:off x="1924525" y="1800450"/>
            <a:ext cx="282900" cy="26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2"/>
          <p:cNvSpPr/>
          <p:nvPr/>
        </p:nvSpPr>
        <p:spPr>
          <a:xfrm>
            <a:off x="3981925" y="1800450"/>
            <a:ext cx="282900" cy="26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2"/>
          <p:cNvSpPr/>
          <p:nvPr/>
        </p:nvSpPr>
        <p:spPr>
          <a:xfrm>
            <a:off x="6216800" y="2329200"/>
            <a:ext cx="243900" cy="599400"/>
          </a:xfrm>
          <a:prstGeom prst="rightArrowCallout">
            <a:avLst>
              <a:gd fmla="val 62874" name="adj1"/>
              <a:gd fmla="val 65723" name="adj2"/>
              <a:gd fmla="val 25000" name="adj3"/>
              <a:gd fmla="val 34296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Extract text from textbooks pages </a:t>
            </a:r>
            <a:endParaRPr sz="2400"/>
          </a:p>
        </p:txBody>
      </p:sp>
      <p:sp>
        <p:nvSpPr>
          <p:cNvPr id="204" name="Google Shape;204;p23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23"/>
          <p:cNvSpPr txBox="1"/>
          <p:nvPr>
            <p:ph idx="4294967295" type="subTitle"/>
          </p:nvPr>
        </p:nvSpPr>
        <p:spPr>
          <a:xfrm>
            <a:off x="685800" y="1744850"/>
            <a:ext cx="7956600" cy="30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We collected 8 school textbooks (content and </a:t>
            </a:r>
            <a:r>
              <a:rPr lang="en" sz="1800"/>
              <a:t>exercises</a:t>
            </a:r>
            <a:r>
              <a:rPr lang="en" sz="1800"/>
              <a:t>) in different formats (pdf, word, images)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We extracted the text from each page (~ 2000 pages) 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We considered each page as an individual document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	Preprocess pages</a:t>
            </a:r>
            <a:endParaRPr sz="2400"/>
          </a:p>
        </p:txBody>
      </p:sp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24"/>
          <p:cNvSpPr txBox="1"/>
          <p:nvPr>
            <p:ph idx="4294967295" type="subTitle"/>
          </p:nvPr>
        </p:nvSpPr>
        <p:spPr>
          <a:xfrm>
            <a:off x="685800" y="1744850"/>
            <a:ext cx="7956600" cy="24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General cleaning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Remove stop words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Detect names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Replace numbers with a tag NUMBER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Remove and replace symbols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Stemming (?)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3.	Train unsupervised topic model (LDA)</a:t>
            </a:r>
            <a:endParaRPr sz="2400"/>
          </a:p>
        </p:txBody>
      </p:sp>
      <p:sp>
        <p:nvSpPr>
          <p:cNvPr id="218" name="Google Shape;218;p25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9" name="Google Shape;219;p25"/>
          <p:cNvSpPr txBox="1"/>
          <p:nvPr>
            <p:ph idx="4294967295" type="subTitle"/>
          </p:nvPr>
        </p:nvSpPr>
        <p:spPr>
          <a:xfrm>
            <a:off x="685800" y="1744850"/>
            <a:ext cx="8458200" cy="32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Latent Dirichlet Allocation (LDA) model (Blei, Ng and Jordan, 2003)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LDA infers topics from a corpus of documents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Topics are groups of words that occur together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Assumptions:</a:t>
            </a:r>
            <a:endParaRPr sz="1800"/>
          </a:p>
          <a:p>
            <a:pPr indent="-342900" lvl="1" marL="914400" rtl="0" algn="l">
              <a:spcBef>
                <a:spcPts val="48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Topics are probability distributions over a dictionary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Documents are bags of words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Documents are described by a mix of topics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30 topics </a:t>
            </a:r>
            <a:r>
              <a:rPr lang="en" sz="2400"/>
              <a:t>LDA model trained with finnish textbooks</a:t>
            </a:r>
            <a:endParaRPr sz="2400"/>
          </a:p>
        </p:txBody>
      </p:sp>
      <p:sp>
        <p:nvSpPr>
          <p:cNvPr id="225" name="Google Shape;225;p26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26"/>
          <p:cNvSpPr/>
          <p:nvPr/>
        </p:nvSpPr>
        <p:spPr>
          <a:xfrm>
            <a:off x="306650" y="1866425"/>
            <a:ext cx="1757100" cy="263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nopeus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aika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matka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kiihtyvyys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kuvaaja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suora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koordinaatistossa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tasaisesti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Ilmanvastus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kerroin</a:t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2137325" y="1866425"/>
            <a:ext cx="1602900" cy="263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jäsen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lukujonon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kirjoita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suhde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jäsentä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tilavuudesta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riipu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Aritmeettinen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</a:t>
            </a:r>
            <a:r>
              <a:rPr lang="en"/>
              <a:t>okoa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tulostaa</a:t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3813725" y="1866425"/>
            <a:ext cx="1602900" cy="263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1</a:t>
            </a:r>
            <a:r>
              <a:rPr lang="en"/>
              <a:t>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painopiste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tasapainossa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kappale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tarvitaan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laatikkoa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pysyy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asteista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jarrutusmatka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kappaleen</a:t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5490125" y="1866425"/>
            <a:ext cx="1602900" cy="263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13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jännite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pariston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virtapiirissä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sarjaan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sähkövirtaa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kytketään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virtapiirin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virtapiiri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käämin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napojen</a:t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7166525" y="1866425"/>
            <a:ext cx="1602900" cy="2638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29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valo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valon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valoa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linssin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linssi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kuva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kupera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heijastuu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kuvan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peili</a:t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-543625" y="1297625"/>
            <a:ext cx="5820900" cy="5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 E</a:t>
            </a:r>
            <a:r>
              <a:rPr lang="en" sz="18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xample of top-10 words from 5 topics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</a:t>
            </a:r>
            <a:r>
              <a:rPr lang="en" sz="2400"/>
              <a:t>.	Preprocess transcriptions from classrooms sessions</a:t>
            </a:r>
            <a:endParaRPr sz="2400"/>
          </a:p>
        </p:txBody>
      </p:sp>
      <p:sp>
        <p:nvSpPr>
          <p:cNvPr id="237" name="Google Shape;237;p27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" name="Google Shape;238;p27"/>
          <p:cNvSpPr txBox="1"/>
          <p:nvPr>
            <p:ph idx="4294967295" type="subTitle"/>
          </p:nvPr>
        </p:nvSpPr>
        <p:spPr>
          <a:xfrm>
            <a:off x="685800" y="1744850"/>
            <a:ext cx="7956600" cy="24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General cleaning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Remove stop words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Detect names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Replace numbers with a tag NUMBER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Remove and replace symbols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Stemming (?)</a:t>
            </a: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idx="1" type="body"/>
          </p:nvPr>
        </p:nvSpPr>
        <p:spPr>
          <a:xfrm>
            <a:off x="593575" y="4253900"/>
            <a:ext cx="7956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THE PIPELINE</a:t>
            </a:r>
            <a:endParaRPr sz="2800"/>
          </a:p>
        </p:txBody>
      </p:sp>
      <p:sp>
        <p:nvSpPr>
          <p:cNvPr id="244" name="Google Shape;244;p28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‹#›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376350" y="1479850"/>
            <a:ext cx="1644900" cy="90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 text from textbooks pages</a:t>
            </a:r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33750" y="1479850"/>
            <a:ext cx="1644900" cy="90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 pages</a:t>
            </a:r>
            <a:endParaRPr/>
          </a:p>
        </p:txBody>
      </p:sp>
      <p:sp>
        <p:nvSpPr>
          <p:cNvPr id="247" name="Google Shape;247;p28"/>
          <p:cNvSpPr/>
          <p:nvPr/>
        </p:nvSpPr>
        <p:spPr>
          <a:xfrm>
            <a:off x="4491150" y="1479850"/>
            <a:ext cx="1644900" cy="90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 LDA Model</a:t>
            </a:r>
            <a:endParaRPr/>
          </a:p>
        </p:txBody>
      </p:sp>
      <p:sp>
        <p:nvSpPr>
          <p:cNvPr id="248" name="Google Shape;248;p28"/>
          <p:cNvSpPr/>
          <p:nvPr/>
        </p:nvSpPr>
        <p:spPr>
          <a:xfrm>
            <a:off x="4058500" y="2866875"/>
            <a:ext cx="2056500" cy="90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Preprocess transcriptions from classroom lessons</a:t>
            </a:r>
            <a:endParaRPr/>
          </a:p>
        </p:txBody>
      </p:sp>
      <p:sp>
        <p:nvSpPr>
          <p:cNvPr id="249" name="Google Shape;249;p28"/>
          <p:cNvSpPr/>
          <p:nvPr/>
        </p:nvSpPr>
        <p:spPr>
          <a:xfrm>
            <a:off x="6562500" y="2062525"/>
            <a:ext cx="2056500" cy="906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Describe lessons using the topic model</a:t>
            </a:r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2076925" y="1800450"/>
            <a:ext cx="282900" cy="26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8"/>
          <p:cNvSpPr/>
          <p:nvPr/>
        </p:nvSpPr>
        <p:spPr>
          <a:xfrm>
            <a:off x="4134325" y="1800450"/>
            <a:ext cx="282900" cy="262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8"/>
          <p:cNvSpPr/>
          <p:nvPr/>
        </p:nvSpPr>
        <p:spPr>
          <a:xfrm>
            <a:off x="6216800" y="2329200"/>
            <a:ext cx="243900" cy="599400"/>
          </a:xfrm>
          <a:prstGeom prst="rightArrowCallout">
            <a:avLst>
              <a:gd fmla="val 62874" name="adj1"/>
              <a:gd fmla="val 65723" name="adj2"/>
              <a:gd fmla="val 25000" name="adj3"/>
              <a:gd fmla="val 34296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idx="1" type="body"/>
          </p:nvPr>
        </p:nvSpPr>
        <p:spPr>
          <a:xfrm>
            <a:off x="593575" y="4253900"/>
            <a:ext cx="7956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/>
              <a:t>What can we do with the LDA model?</a:t>
            </a:r>
            <a:endParaRPr sz="2800"/>
          </a:p>
        </p:txBody>
      </p:sp>
      <p:sp>
        <p:nvSpPr>
          <p:cNvPr id="258" name="Google Shape;258;p29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66666"/>
                </a:solidFill>
              </a:rPr>
              <a:t>‹#›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259" name="Google Shape;259;p29"/>
          <p:cNvSpPr/>
          <p:nvPr/>
        </p:nvSpPr>
        <p:spPr>
          <a:xfrm>
            <a:off x="356650" y="1219425"/>
            <a:ext cx="1868700" cy="10557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LDA MODEL</a:t>
            </a:r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82175" y="908825"/>
            <a:ext cx="6562800" cy="1893300"/>
          </a:xfrm>
          <a:prstGeom prst="bracePair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Available methods in </a:t>
            </a:r>
            <a:r>
              <a:rPr b="1" lang="en">
                <a:solidFill>
                  <a:schemeClr val="dk1"/>
                </a:solidFill>
              </a:rPr>
              <a:t>gensim </a:t>
            </a:r>
            <a:r>
              <a:rPr lang="en">
                <a:solidFill>
                  <a:schemeClr val="dk1"/>
                </a:solidFill>
              </a:rPr>
              <a:t>library (https://radimrehurek.com/gensim/)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get_document_topics(</a:t>
            </a:r>
            <a:r>
              <a:rPr i="1" lang="en">
                <a:solidFill>
                  <a:schemeClr val="dk1"/>
                </a:solidFill>
              </a:rPr>
              <a:t>bow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i="1" lang="en">
                <a:solidFill>
                  <a:schemeClr val="dk1"/>
                </a:solidFill>
              </a:rPr>
              <a:t>minimum_probability=None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i="1" lang="en">
                <a:solidFill>
                  <a:schemeClr val="dk1"/>
                </a:solidFill>
              </a:rPr>
              <a:t>minimum_phi_value=None</a:t>
            </a:r>
            <a:r>
              <a:rPr lang="en">
                <a:solidFill>
                  <a:schemeClr val="dk1"/>
                </a:solidFill>
              </a:rPr>
              <a:t>, </a:t>
            </a:r>
            <a:r>
              <a:rPr i="1" lang="en">
                <a:solidFill>
                  <a:schemeClr val="dk1"/>
                </a:solidFill>
              </a:rPr>
              <a:t>per_word_topics=False</a:t>
            </a:r>
            <a:r>
              <a:rPr lang="en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3484850" y="3010175"/>
            <a:ext cx="1459200" cy="883200"/>
          </a:xfrm>
          <a:prstGeom prst="cube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LDA MODEL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  <p:sp>
        <p:nvSpPr>
          <p:cNvPr id="262" name="Google Shape;262;p29"/>
          <p:cNvSpPr/>
          <p:nvPr/>
        </p:nvSpPr>
        <p:spPr>
          <a:xfrm>
            <a:off x="288768" y="3010175"/>
            <a:ext cx="1868724" cy="1055700"/>
          </a:xfrm>
          <a:prstGeom prst="flowChartDocumen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text document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(e.g. a phrase, a lesson segment, or the whole lesson)</a:t>
            </a:r>
            <a:endParaRPr/>
          </a:p>
        </p:txBody>
      </p:sp>
      <p:sp>
        <p:nvSpPr>
          <p:cNvPr id="263" name="Google Shape;263;p29"/>
          <p:cNvSpPr/>
          <p:nvPr/>
        </p:nvSpPr>
        <p:spPr>
          <a:xfrm>
            <a:off x="2425126" y="3274200"/>
            <a:ext cx="919800" cy="61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</a:t>
            </a:r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5083975" y="3228425"/>
            <a:ext cx="1215900" cy="61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OUTPUT</a:t>
            </a:r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6439800" y="3101850"/>
            <a:ext cx="2489100" cy="883200"/>
          </a:xfrm>
          <a:prstGeom prst="bevel">
            <a:avLst>
              <a:gd fmla="val 125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probability distribution over topics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 k-dimensional vector)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5.	Describe sessions using the topic model</a:t>
            </a:r>
            <a:endParaRPr sz="2400"/>
          </a:p>
        </p:txBody>
      </p:sp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2" name="Google Shape;2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688" y="1404775"/>
            <a:ext cx="7022374" cy="33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Words that activate topics in </a:t>
            </a:r>
            <a:r>
              <a:rPr lang="en" sz="2400">
                <a:solidFill>
                  <a:srgbClr val="3C78D8"/>
                </a:solidFill>
              </a:rPr>
              <a:t>lesson 1</a:t>
            </a:r>
            <a:endParaRPr sz="2400">
              <a:solidFill>
                <a:srgbClr val="3C78D8"/>
              </a:solidFill>
            </a:endParaRPr>
          </a:p>
        </p:txBody>
      </p:sp>
      <p:sp>
        <p:nvSpPr>
          <p:cNvPr id="278" name="Google Shape;278;p31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Google Shape;279;p31"/>
          <p:cNvSpPr/>
          <p:nvPr/>
        </p:nvSpPr>
        <p:spPr>
          <a:xfrm>
            <a:off x="195150" y="2481950"/>
            <a:ext cx="1602900" cy="2230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topic 5</a:t>
            </a:r>
            <a:br>
              <a:rPr lang="en"/>
            </a:br>
            <a:br>
              <a:rPr lang="en"/>
            </a:br>
            <a:r>
              <a:rPr lang="en"/>
              <a:t>lampun</a:t>
            </a:r>
            <a:br>
              <a:rPr lang="en"/>
            </a:br>
            <a:r>
              <a:rPr lang="en"/>
              <a:t>eli</a:t>
            </a:r>
            <a:br>
              <a:rPr lang="en"/>
            </a:br>
            <a:r>
              <a:rPr lang="en"/>
              <a:t>sähkövirta</a:t>
            </a:r>
            <a:br>
              <a:rPr lang="en"/>
            </a:br>
            <a:r>
              <a:rPr lang="en"/>
              <a:t>aika</a:t>
            </a:r>
            <a:br>
              <a:rPr lang="en"/>
            </a:br>
            <a:r>
              <a:rPr lang="en"/>
              <a:t>kuinka</a:t>
            </a:r>
            <a:br>
              <a:rPr lang="en"/>
            </a:br>
            <a:r>
              <a:rPr lang="en"/>
              <a:t>suuri</a:t>
            </a:r>
            <a:br>
              <a:rPr lang="en"/>
            </a:br>
            <a:r>
              <a:rPr lang="en"/>
              <a:t>lamppu</a:t>
            </a:r>
            <a:endParaRPr/>
          </a:p>
        </p:txBody>
      </p:sp>
      <p:sp>
        <p:nvSpPr>
          <p:cNvPr id="280" name="Google Shape;280;p31"/>
          <p:cNvSpPr/>
          <p:nvPr/>
        </p:nvSpPr>
        <p:spPr>
          <a:xfrm>
            <a:off x="3778400" y="1872350"/>
            <a:ext cx="3387300" cy="289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 topic 13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jännite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pariston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kytketty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sarjaan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rinnan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jännitemittari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kaksi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Virtapiirissä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virtamittari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jännitettä</a:t>
            </a:r>
            <a:br>
              <a:rPr lang="en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281" name="Google Shape;281;p31"/>
          <p:cNvSpPr/>
          <p:nvPr/>
        </p:nvSpPr>
        <p:spPr>
          <a:xfrm>
            <a:off x="7262250" y="2300375"/>
            <a:ext cx="1407900" cy="1497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For Topic 27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tee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voit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tarkoittaa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1"/>
          <p:cNvSpPr txBox="1"/>
          <p:nvPr/>
        </p:nvSpPr>
        <p:spPr>
          <a:xfrm>
            <a:off x="5547725" y="2111175"/>
            <a:ext cx="1407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kytketään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virtapiiri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napojen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paristo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kytkentäkaavio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sähkövirtaa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paristot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jännitteen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283" name="Google Shape;283;p31"/>
          <p:cNvSpPr/>
          <p:nvPr/>
        </p:nvSpPr>
        <p:spPr>
          <a:xfrm>
            <a:off x="1979350" y="1479850"/>
            <a:ext cx="1519200" cy="2299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topic 6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eli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jo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esimerkiksi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paljon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usein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hyvin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joten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vastaavasti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589350" y="819475"/>
            <a:ext cx="33933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593575" y="1828863"/>
            <a:ext cx="3393300" cy="26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 am Catalina Espinoza</a:t>
            </a:r>
            <a:endParaRPr i="1" sz="2400">
              <a:solidFill>
                <a:srgbClr val="11111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I am a research assistant at the Centro de Investigación Avanzada en Educación (</a:t>
            </a:r>
            <a:r>
              <a:rPr b="1" lang="en" sz="16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CIAE</a:t>
            </a:r>
            <a:r>
              <a:rPr lang="en"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).</a:t>
            </a:r>
            <a:endParaRPr sz="16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Universidad de Chile.</a:t>
            </a:r>
            <a:endParaRPr sz="16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rPr>
              <a:t>You can reach me at catalina.espinoza@ciae.uchile.cl</a:t>
            </a:r>
            <a:endParaRPr b="1" sz="3600">
              <a:solidFill>
                <a:srgbClr val="111111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Words that activate topics in </a:t>
            </a:r>
            <a:r>
              <a:rPr lang="en" sz="2400">
                <a:solidFill>
                  <a:srgbClr val="FF9900"/>
                </a:solidFill>
              </a:rPr>
              <a:t>lesson 2</a:t>
            </a:r>
            <a:endParaRPr sz="2400">
              <a:solidFill>
                <a:srgbClr val="FF9900"/>
              </a:solidFill>
            </a:endParaRPr>
          </a:p>
        </p:txBody>
      </p:sp>
      <p:sp>
        <p:nvSpPr>
          <p:cNvPr id="289" name="Google Shape;289;p32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195150" y="2481950"/>
            <a:ext cx="1602900" cy="2230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topic 5</a:t>
            </a:r>
            <a:br>
              <a:rPr lang="en"/>
            </a:br>
            <a:br>
              <a:rPr lang="en"/>
            </a:br>
            <a:r>
              <a:rPr lang="en"/>
              <a:t>sähkövirta</a:t>
            </a:r>
            <a:br>
              <a:rPr lang="en"/>
            </a:br>
            <a:r>
              <a:rPr lang="en"/>
              <a:t>aika</a:t>
            </a:r>
            <a:br>
              <a:rPr lang="en"/>
            </a:br>
            <a:r>
              <a:rPr lang="en"/>
              <a:t>lampun</a:t>
            </a:r>
            <a:br>
              <a:rPr lang="en"/>
            </a:br>
            <a:r>
              <a:rPr lang="en"/>
              <a:t>eli</a:t>
            </a:r>
            <a:br>
              <a:rPr lang="en"/>
            </a:br>
            <a:r>
              <a:rPr lang="en"/>
              <a:t>suuri</a:t>
            </a:r>
            <a:br>
              <a:rPr lang="en"/>
            </a:br>
            <a:r>
              <a:rPr lang="en"/>
              <a:t>lamppu</a:t>
            </a:r>
            <a:br>
              <a:rPr lang="en"/>
            </a:br>
            <a:r>
              <a:rPr lang="en"/>
              <a:t>kuinka</a:t>
            </a:r>
            <a:br>
              <a:rPr lang="en"/>
            </a:br>
            <a:r>
              <a:rPr lang="en"/>
              <a:t>yksikkö</a:t>
            </a: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3778400" y="1872350"/>
            <a:ext cx="3387300" cy="2899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 topic 13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jännite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sarjaan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rinnan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pariston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paristo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sähkövirtaa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kytketään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kytketty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Virtapiirissä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jännitteen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7262250" y="2300375"/>
            <a:ext cx="1407900" cy="1497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For Topic 27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voit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suuntaan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tarkoittaa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2"/>
          <p:cNvSpPr txBox="1"/>
          <p:nvPr/>
        </p:nvSpPr>
        <p:spPr>
          <a:xfrm>
            <a:off x="5547725" y="2187375"/>
            <a:ext cx="14079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jännitettä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paristot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kaksi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kytkentäkaavio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hehkulamppu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4" name="Google Shape;294;p32"/>
          <p:cNvSpPr/>
          <p:nvPr/>
        </p:nvSpPr>
        <p:spPr>
          <a:xfrm>
            <a:off x="1979350" y="1479850"/>
            <a:ext cx="1602900" cy="3164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For topic 6</a:t>
            </a: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eli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sähkö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enemmän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jo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paljon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hyvin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elektroneja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vastaavasti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jolloin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fysiikan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lisäksi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sisällä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3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Temporal topic co-occurrence (Chilean lessons) </a:t>
            </a:r>
            <a:endParaRPr sz="2400"/>
          </a:p>
        </p:txBody>
      </p:sp>
      <p:sp>
        <p:nvSpPr>
          <p:cNvPr id="300" name="Google Shape;300;p33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1" name="Google Shape;301;p33"/>
          <p:cNvPicPr preferRelativeResize="0"/>
          <p:nvPr/>
        </p:nvPicPr>
        <p:blipFill rotWithShape="1">
          <a:blip r:embed="rId3">
            <a:alphaModFix/>
          </a:blip>
          <a:srcRect b="0" l="0" r="0" t="6358"/>
          <a:stretch/>
        </p:blipFill>
        <p:spPr>
          <a:xfrm>
            <a:off x="1267500" y="1373450"/>
            <a:ext cx="6191159" cy="33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3"/>
          <p:cNvSpPr txBox="1"/>
          <p:nvPr/>
        </p:nvSpPr>
        <p:spPr>
          <a:xfrm>
            <a:off x="3640900" y="4333150"/>
            <a:ext cx="17502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Time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3" name="Google Shape;303;p33"/>
          <p:cNvSpPr txBox="1"/>
          <p:nvPr/>
        </p:nvSpPr>
        <p:spPr>
          <a:xfrm rot="-5400000">
            <a:off x="441575" y="2642100"/>
            <a:ext cx="21804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Co-</a:t>
            </a:r>
            <a:r>
              <a:rPr lang="en">
                <a:solidFill>
                  <a:schemeClr val="dk2"/>
                </a:solidFill>
              </a:rPr>
              <a:t>occurrence</a:t>
            </a:r>
            <a:r>
              <a:rPr lang="en">
                <a:solidFill>
                  <a:schemeClr val="dk2"/>
                </a:solidFill>
              </a:rPr>
              <a:t> strength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4"/>
          <p:cNvPicPr preferRelativeResize="0"/>
          <p:nvPr/>
        </p:nvPicPr>
        <p:blipFill rotWithShape="1">
          <a:blip r:embed="rId3">
            <a:alphaModFix/>
          </a:blip>
          <a:srcRect b="0" l="0" r="0" t="14683"/>
          <a:stretch/>
        </p:blipFill>
        <p:spPr>
          <a:xfrm>
            <a:off x="205425" y="1386525"/>
            <a:ext cx="5113772" cy="34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4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Temporal topic co-occurrence in different sessions</a:t>
            </a:r>
            <a:endParaRPr sz="2400"/>
          </a:p>
        </p:txBody>
      </p:sp>
      <p:pic>
        <p:nvPicPr>
          <p:cNvPr id="310" name="Google Shape;31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675" y="1726225"/>
            <a:ext cx="237172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4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p34"/>
          <p:cNvSpPr txBox="1"/>
          <p:nvPr/>
        </p:nvSpPr>
        <p:spPr>
          <a:xfrm>
            <a:off x="3649150" y="4573825"/>
            <a:ext cx="11640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Time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313" name="Google Shape;313;p34"/>
          <p:cNvSpPr txBox="1"/>
          <p:nvPr/>
        </p:nvSpPr>
        <p:spPr>
          <a:xfrm>
            <a:off x="1134550" y="4573825"/>
            <a:ext cx="1164000" cy="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Time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Defining a space to compare different sessions</a:t>
            </a:r>
            <a:endParaRPr b="1" sz="2400"/>
          </a:p>
        </p:txBody>
      </p:sp>
      <p:sp>
        <p:nvSpPr>
          <p:cNvPr id="319" name="Google Shape;319;p35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0" name="Google Shape;320;p35"/>
          <p:cNvPicPr preferRelativeResize="0"/>
          <p:nvPr/>
        </p:nvPicPr>
        <p:blipFill rotWithShape="1">
          <a:blip r:embed="rId3">
            <a:alphaModFix/>
          </a:blip>
          <a:srcRect b="7355" l="0" r="0" t="0"/>
          <a:stretch/>
        </p:blipFill>
        <p:spPr>
          <a:xfrm>
            <a:off x="1024050" y="1419425"/>
            <a:ext cx="6814175" cy="32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/>
          <p:nvPr>
            <p:ph idx="4294967295" type="ctrTitle"/>
          </p:nvPr>
        </p:nvSpPr>
        <p:spPr>
          <a:xfrm>
            <a:off x="685800" y="952800"/>
            <a:ext cx="77724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 summary:</a:t>
            </a:r>
            <a:endParaRPr sz="3600"/>
          </a:p>
        </p:txBody>
      </p:sp>
      <p:sp>
        <p:nvSpPr>
          <p:cNvPr id="326" name="Google Shape;326;p36"/>
          <p:cNvSpPr txBox="1"/>
          <p:nvPr>
            <p:ph idx="4294967295" type="subTitle"/>
          </p:nvPr>
        </p:nvSpPr>
        <p:spPr>
          <a:xfrm>
            <a:off x="685800" y="1744862"/>
            <a:ext cx="7772400" cy="24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We are describing classroom sessions using topics extracted from textbooks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We want to be able to compare sessions from different content, levels, teachers, and countries.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∙"/>
            </a:pPr>
            <a:r>
              <a:rPr lang="en" sz="1800"/>
              <a:t>We are looking for visualizations that are </a:t>
            </a:r>
            <a:r>
              <a:rPr lang="en" sz="1800"/>
              <a:t>useful</a:t>
            </a:r>
            <a:r>
              <a:rPr lang="en" sz="1800"/>
              <a:t> to teachers and researchers</a:t>
            </a:r>
            <a:endParaRPr sz="1800"/>
          </a:p>
        </p:txBody>
      </p:sp>
      <p:sp>
        <p:nvSpPr>
          <p:cNvPr id="327" name="Google Shape;327;p36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37"/>
          <p:cNvSpPr txBox="1"/>
          <p:nvPr>
            <p:ph idx="4294967295" type="title"/>
          </p:nvPr>
        </p:nvSpPr>
        <p:spPr>
          <a:xfrm>
            <a:off x="-20250" y="1048075"/>
            <a:ext cx="33933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34" name="Google Shape;334;p37"/>
          <p:cNvSpPr txBox="1"/>
          <p:nvPr>
            <p:ph idx="4294967295" type="body"/>
          </p:nvPr>
        </p:nvSpPr>
        <p:spPr>
          <a:xfrm>
            <a:off x="364975" y="1747500"/>
            <a:ext cx="3630000" cy="15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reach me at: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∙"/>
            </a:pPr>
            <a:r>
              <a:rPr lang="en"/>
              <a:t>catalina.espinoza@ciae.uchile.cl</a:t>
            </a:r>
            <a:endParaRPr/>
          </a:p>
        </p:txBody>
      </p:sp>
      <p:pic>
        <p:nvPicPr>
          <p:cNvPr id="335" name="Google Shape;335;p37"/>
          <p:cNvPicPr preferRelativeResize="0"/>
          <p:nvPr/>
        </p:nvPicPr>
        <p:blipFill rotWithShape="1">
          <a:blip r:embed="rId3">
            <a:alphaModFix/>
          </a:blip>
          <a:srcRect b="0" l="-3740" r="3740" t="0"/>
          <a:stretch/>
        </p:blipFill>
        <p:spPr>
          <a:xfrm>
            <a:off x="4912175" y="3004000"/>
            <a:ext cx="40671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8913" y="1187275"/>
            <a:ext cx="29337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2" name="Google Shape;342;p38"/>
          <p:cNvSpPr txBox="1"/>
          <p:nvPr>
            <p:ph idx="1" type="body"/>
          </p:nvPr>
        </p:nvSpPr>
        <p:spPr>
          <a:xfrm>
            <a:off x="593575" y="1823700"/>
            <a:ext cx="79566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1800"/>
              <a:buChar char="∙"/>
            </a:pPr>
            <a:r>
              <a:rPr lang="en" sz="1800"/>
              <a:t>Presentation template by </a:t>
            </a:r>
            <a:r>
              <a:rPr lang="en" sz="1800" u="sng">
                <a:hlinkClick r:id="rId3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800"/>
              <a:buChar char="∙"/>
            </a:pPr>
            <a:r>
              <a:rPr lang="en" sz="1800"/>
              <a:t>Photographs by </a:t>
            </a:r>
            <a:r>
              <a:rPr lang="en" sz="1800" u="sng">
                <a:hlinkClick r:id="rId4"/>
              </a:rPr>
              <a:t>Unsplash</a:t>
            </a:r>
            <a:r>
              <a:rPr lang="en" sz="1800"/>
              <a:t> and myself</a:t>
            </a:r>
            <a:endParaRPr sz="1800"/>
          </a:p>
        </p:txBody>
      </p:sp>
      <p:sp>
        <p:nvSpPr>
          <p:cNvPr id="343" name="Google Shape;343;p38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4" name="Google Shape;344;p38"/>
          <p:cNvGrpSpPr/>
          <p:nvPr/>
        </p:nvGrpSpPr>
        <p:grpSpPr>
          <a:xfrm>
            <a:off x="4418536" y="895184"/>
            <a:ext cx="306949" cy="288791"/>
            <a:chOff x="5972700" y="2330200"/>
            <a:chExt cx="411625" cy="387275"/>
          </a:xfrm>
        </p:grpSpPr>
        <p:sp>
          <p:nvSpPr>
            <p:cNvPr id="345" name="Google Shape;345;p38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2" name="Google Shape;352;p39"/>
          <p:cNvSpPr txBox="1"/>
          <p:nvPr>
            <p:ph idx="4294967295" type="title"/>
          </p:nvPr>
        </p:nvSpPr>
        <p:spPr>
          <a:xfrm>
            <a:off x="-20250" y="1048075"/>
            <a:ext cx="33933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53" name="Google Shape;353;p39"/>
          <p:cNvSpPr txBox="1"/>
          <p:nvPr>
            <p:ph idx="4294967295" type="body"/>
          </p:nvPr>
        </p:nvSpPr>
        <p:spPr>
          <a:xfrm>
            <a:off x="364975" y="1747500"/>
            <a:ext cx="3630000" cy="15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reach me at: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∙"/>
            </a:pPr>
            <a:r>
              <a:rPr lang="en"/>
              <a:t>catalina.espinoza@ciae.uchile.cl</a:t>
            </a:r>
            <a:endParaRPr/>
          </a:p>
        </p:txBody>
      </p:sp>
      <p:pic>
        <p:nvPicPr>
          <p:cNvPr id="354" name="Google Shape;354;p39"/>
          <p:cNvPicPr preferRelativeResize="0"/>
          <p:nvPr/>
        </p:nvPicPr>
        <p:blipFill rotWithShape="1">
          <a:blip r:embed="rId3">
            <a:alphaModFix/>
          </a:blip>
          <a:srcRect b="0" l="-3740" r="3740" t="0"/>
          <a:stretch/>
        </p:blipFill>
        <p:spPr>
          <a:xfrm>
            <a:off x="4912175" y="3004000"/>
            <a:ext cx="40671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8913" y="1187275"/>
            <a:ext cx="29337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Smart Speech </a:t>
            </a:r>
            <a:r>
              <a:rPr lang="en" sz="2400"/>
              <a:t>Project</a:t>
            </a:r>
            <a:endParaRPr sz="2400"/>
          </a:p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50" y="1809275"/>
            <a:ext cx="40671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2925" y="1410600"/>
            <a:ext cx="2660200" cy="1381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5">
            <a:alphaModFix/>
          </a:blip>
          <a:srcRect b="17444" l="0" r="0" t="0"/>
          <a:stretch/>
        </p:blipFill>
        <p:spPr>
          <a:xfrm>
            <a:off x="7127050" y="3346975"/>
            <a:ext cx="1524000" cy="12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257550" y="3104263"/>
            <a:ext cx="33933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600">
                <a:latin typeface="Playfair Display"/>
                <a:ea typeface="Playfair Display"/>
                <a:cs typeface="Playfair Display"/>
                <a:sym typeface="Playfair Display"/>
              </a:rPr>
              <a:t>Chilean collaborators:</a:t>
            </a:r>
            <a:endParaRPr i="1"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Raleway"/>
              <a:buChar char="-"/>
            </a:pPr>
            <a:r>
              <a:rPr i="1" lang="en" sz="1600">
                <a:latin typeface="Raleway"/>
                <a:ea typeface="Raleway"/>
                <a:cs typeface="Raleway"/>
                <a:sym typeface="Raleway"/>
              </a:rPr>
              <a:t>Roberto Araya</a:t>
            </a:r>
            <a:endParaRPr i="1"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-"/>
            </a:pPr>
            <a:r>
              <a:rPr i="1" lang="en" sz="1600">
                <a:latin typeface="Raleway"/>
                <a:ea typeface="Raleway"/>
                <a:cs typeface="Raleway"/>
                <a:sym typeface="Raleway"/>
              </a:rPr>
              <a:t>Daniela Caballero</a:t>
            </a:r>
            <a:endParaRPr i="1"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-"/>
            </a:pPr>
            <a:r>
              <a:rPr i="1" lang="en" sz="1600">
                <a:latin typeface="Raleway"/>
                <a:ea typeface="Raleway"/>
                <a:cs typeface="Raleway"/>
                <a:sym typeface="Raleway"/>
              </a:rPr>
              <a:t>Raúl Gormáz</a:t>
            </a:r>
            <a:endParaRPr i="1"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-"/>
            </a:pPr>
            <a:r>
              <a:rPr i="1" lang="en" sz="1600">
                <a:latin typeface="Raleway"/>
                <a:ea typeface="Raleway"/>
                <a:cs typeface="Raleway"/>
                <a:sym typeface="Raleway"/>
              </a:rPr>
              <a:t>Abelino Jiménez</a:t>
            </a:r>
            <a:endParaRPr i="1"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-"/>
            </a:pPr>
            <a:r>
              <a:rPr i="1" lang="en" sz="1600">
                <a:latin typeface="Raleway"/>
                <a:ea typeface="Raleway"/>
                <a:cs typeface="Raleway"/>
                <a:sym typeface="Raleway"/>
              </a:rPr>
              <a:t>Catalina Espinoza</a:t>
            </a:r>
            <a:endParaRPr i="1" sz="1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471075" y="3104263"/>
            <a:ext cx="33933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600">
                <a:latin typeface="Playfair Display"/>
                <a:ea typeface="Playfair Display"/>
                <a:cs typeface="Playfair Display"/>
                <a:sym typeface="Playfair Display"/>
              </a:rPr>
              <a:t>Finnish </a:t>
            </a:r>
            <a:r>
              <a:rPr i="1" lang="en" sz="1600">
                <a:latin typeface="Playfair Display"/>
                <a:ea typeface="Playfair Display"/>
                <a:cs typeface="Playfair Display"/>
                <a:sym typeface="Playfair Display"/>
              </a:rPr>
              <a:t>collaborators:</a:t>
            </a:r>
            <a:endParaRPr i="1" sz="1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Raleway"/>
              <a:buChar char="-"/>
            </a:pPr>
            <a:r>
              <a:rPr i="1" lang="en" sz="1600">
                <a:latin typeface="Raleway"/>
                <a:ea typeface="Raleway"/>
                <a:cs typeface="Raleway"/>
                <a:sym typeface="Raleway"/>
              </a:rPr>
              <a:t>Jouni Viiri</a:t>
            </a:r>
            <a:endParaRPr i="1"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-"/>
            </a:pPr>
            <a:r>
              <a:rPr i="1" lang="en" sz="1600">
                <a:latin typeface="Raleway"/>
                <a:ea typeface="Raleway"/>
                <a:cs typeface="Raleway"/>
                <a:sym typeface="Raleway"/>
              </a:rPr>
              <a:t>Sami Lehesvuori</a:t>
            </a:r>
            <a:endParaRPr i="1" sz="1600"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"/>
              <a:buChar char="-"/>
            </a:pPr>
            <a:r>
              <a:rPr i="1" lang="en" sz="1600">
                <a:latin typeface="Raleway"/>
                <a:ea typeface="Raleway"/>
                <a:cs typeface="Raleway"/>
                <a:sym typeface="Raleway"/>
              </a:rPr>
              <a:t>Toni Pikkarainen</a:t>
            </a:r>
            <a:endParaRPr i="1" sz="1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8675" y="3468001"/>
            <a:ext cx="1174250" cy="10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13468" y="1746549"/>
            <a:ext cx="2337576" cy="121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b="-2271" l="-4961" r="7486" t="-30"/>
          <a:stretch/>
        </p:blipFill>
        <p:spPr>
          <a:xfrm>
            <a:off x="2324250" y="1337375"/>
            <a:ext cx="1961050" cy="343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Smart Speech App</a:t>
            </a:r>
            <a:endParaRPr sz="2400"/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593575" y="4813750"/>
            <a:ext cx="79566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2375113" y="981000"/>
            <a:ext cx="2011710" cy="4142883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4846867" y="3228173"/>
            <a:ext cx="1838700" cy="389700"/>
          </a:xfrm>
          <a:prstGeom prst="roundRect">
            <a:avLst>
              <a:gd fmla="val 10171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4868023" y="3228257"/>
            <a:ext cx="19131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Observer Module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3" name="Google Shape;123;p16"/>
          <p:cNvCxnSpPr>
            <a:endCxn id="122" idx="1"/>
          </p:cNvCxnSpPr>
          <p:nvPr/>
        </p:nvCxnSpPr>
        <p:spPr>
          <a:xfrm>
            <a:off x="4087123" y="3351557"/>
            <a:ext cx="7809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124" name="Google Shape;124;p16"/>
          <p:cNvSpPr/>
          <p:nvPr/>
        </p:nvSpPr>
        <p:spPr>
          <a:xfrm>
            <a:off x="221313" y="3206825"/>
            <a:ext cx="1512900" cy="389400"/>
          </a:xfrm>
          <a:prstGeom prst="roundRect">
            <a:avLst>
              <a:gd fmla="val 10171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"/>
          <p:cNvSpPr txBox="1"/>
          <p:nvPr/>
        </p:nvSpPr>
        <p:spPr>
          <a:xfrm>
            <a:off x="-228063" y="3232874"/>
            <a:ext cx="19131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Teacher Module 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6" name="Google Shape;126;p16"/>
          <p:cNvCxnSpPr>
            <a:endCxn id="125" idx="3"/>
          </p:cNvCxnSpPr>
          <p:nvPr/>
        </p:nvCxnSpPr>
        <p:spPr>
          <a:xfrm rot="10800000">
            <a:off x="1685037" y="3356324"/>
            <a:ext cx="1034400" cy="9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oval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Smart Speech App - Teacher module</a:t>
            </a:r>
            <a:endParaRPr sz="2400"/>
          </a:p>
        </p:txBody>
      </p:sp>
      <p:sp>
        <p:nvSpPr>
          <p:cNvPr id="132" name="Google Shape;132;p17"/>
          <p:cNvSpPr/>
          <p:nvPr/>
        </p:nvSpPr>
        <p:spPr>
          <a:xfrm>
            <a:off x="2588900" y="1520250"/>
            <a:ext cx="1907850" cy="3569926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279" y="1832215"/>
            <a:ext cx="1738875" cy="2868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17"/>
          <p:cNvGrpSpPr/>
          <p:nvPr/>
        </p:nvGrpSpPr>
        <p:grpSpPr>
          <a:xfrm>
            <a:off x="5871467" y="1565269"/>
            <a:ext cx="2380086" cy="1794067"/>
            <a:chOff x="4287792" y="2145620"/>
            <a:chExt cx="2557033" cy="1982833"/>
          </a:xfrm>
        </p:grpSpPr>
        <p:grpSp>
          <p:nvGrpSpPr>
            <p:cNvPr id="135" name="Google Shape;135;p17"/>
            <p:cNvGrpSpPr/>
            <p:nvPr/>
          </p:nvGrpSpPr>
          <p:grpSpPr>
            <a:xfrm>
              <a:off x="4287792" y="2145620"/>
              <a:ext cx="2557033" cy="1982833"/>
              <a:chOff x="2583100" y="2973775"/>
              <a:chExt cx="461550" cy="437200"/>
            </a:xfrm>
          </p:grpSpPr>
          <p:sp>
            <p:nvSpPr>
              <p:cNvPr id="136" name="Google Shape;136;p17"/>
              <p:cNvSpPr/>
              <p:nvPr/>
            </p:nvSpPr>
            <p:spPr>
              <a:xfrm>
                <a:off x="2701225" y="3315975"/>
                <a:ext cx="225300" cy="95000"/>
              </a:xfrm>
              <a:custGeom>
                <a:rect b="b" l="l" r="r" t="t"/>
                <a:pathLst>
                  <a:path extrusionOk="0" fill="none" h="3800" w="9012">
                    <a:moveTo>
                      <a:pt x="2947" y="0"/>
                    </a:moveTo>
                    <a:lnTo>
                      <a:pt x="2947" y="2947"/>
                    </a:lnTo>
                    <a:lnTo>
                      <a:pt x="853" y="2947"/>
                    </a:lnTo>
                    <a:lnTo>
                      <a:pt x="853" y="2947"/>
                    </a:lnTo>
                    <a:lnTo>
                      <a:pt x="682" y="2947"/>
                    </a:lnTo>
                    <a:lnTo>
                      <a:pt x="512" y="2996"/>
                    </a:lnTo>
                    <a:lnTo>
                      <a:pt x="365" y="3093"/>
                    </a:lnTo>
                    <a:lnTo>
                      <a:pt x="244" y="3191"/>
                    </a:lnTo>
                    <a:lnTo>
                      <a:pt x="146" y="3313"/>
                    </a:lnTo>
                    <a:lnTo>
                      <a:pt x="49" y="3459"/>
                    </a:lnTo>
                    <a:lnTo>
                      <a:pt x="0" y="3629"/>
                    </a:lnTo>
                    <a:lnTo>
                      <a:pt x="0" y="3800"/>
                    </a:lnTo>
                    <a:lnTo>
                      <a:pt x="9011" y="3800"/>
                    </a:lnTo>
                    <a:lnTo>
                      <a:pt x="9011" y="3800"/>
                    </a:lnTo>
                    <a:lnTo>
                      <a:pt x="9011" y="3629"/>
                    </a:lnTo>
                    <a:lnTo>
                      <a:pt x="8963" y="3459"/>
                    </a:lnTo>
                    <a:lnTo>
                      <a:pt x="8865" y="3313"/>
                    </a:lnTo>
                    <a:lnTo>
                      <a:pt x="8768" y="3191"/>
                    </a:lnTo>
                    <a:lnTo>
                      <a:pt x="8646" y="3093"/>
                    </a:lnTo>
                    <a:lnTo>
                      <a:pt x="8500" y="2996"/>
                    </a:lnTo>
                    <a:lnTo>
                      <a:pt x="8330" y="2947"/>
                    </a:lnTo>
                    <a:lnTo>
                      <a:pt x="8159" y="2947"/>
                    </a:lnTo>
                    <a:lnTo>
                      <a:pt x="6065" y="2947"/>
                    </a:lnTo>
                    <a:lnTo>
                      <a:pt x="6065" y="0"/>
                    </a:lnTo>
                  </a:path>
                </a:pathLst>
              </a:custGeom>
              <a:noFill/>
              <a:ln cap="rnd" cmpd="sng" w="1217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7"/>
              <p:cNvSpPr/>
              <p:nvPr/>
            </p:nvSpPr>
            <p:spPr>
              <a:xfrm>
                <a:off x="2583100" y="2973775"/>
                <a:ext cx="461550" cy="336125"/>
              </a:xfrm>
              <a:custGeom>
                <a:rect b="b" l="l" r="r" t="t"/>
                <a:pathLst>
                  <a:path extrusionOk="0" fill="none" h="13445" w="18462">
                    <a:moveTo>
                      <a:pt x="17974" y="1"/>
                    </a:move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317" y="50"/>
                    </a:lnTo>
                    <a:lnTo>
                      <a:pt x="220" y="74"/>
                    </a:lnTo>
                    <a:lnTo>
                      <a:pt x="146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2958"/>
                    </a:lnTo>
                    <a:lnTo>
                      <a:pt x="0" y="12958"/>
                    </a:lnTo>
                    <a:lnTo>
                      <a:pt x="25" y="13055"/>
                    </a:lnTo>
                    <a:lnTo>
                      <a:pt x="49" y="13152"/>
                    </a:lnTo>
                    <a:lnTo>
                      <a:pt x="98" y="13226"/>
                    </a:lnTo>
                    <a:lnTo>
                      <a:pt x="146" y="13299"/>
                    </a:lnTo>
                    <a:lnTo>
                      <a:pt x="220" y="13372"/>
                    </a:lnTo>
                    <a:lnTo>
                      <a:pt x="317" y="13396"/>
                    </a:lnTo>
                    <a:lnTo>
                      <a:pt x="390" y="13445"/>
                    </a:lnTo>
                    <a:lnTo>
                      <a:pt x="487" y="13445"/>
                    </a:lnTo>
                    <a:lnTo>
                      <a:pt x="17974" y="13445"/>
                    </a:lnTo>
                    <a:lnTo>
                      <a:pt x="17974" y="13445"/>
                    </a:lnTo>
                    <a:lnTo>
                      <a:pt x="18072" y="13445"/>
                    </a:lnTo>
                    <a:lnTo>
                      <a:pt x="18145" y="13396"/>
                    </a:lnTo>
                    <a:lnTo>
                      <a:pt x="18242" y="13372"/>
                    </a:lnTo>
                    <a:lnTo>
                      <a:pt x="18315" y="13299"/>
                    </a:lnTo>
                    <a:lnTo>
                      <a:pt x="18364" y="13226"/>
                    </a:lnTo>
                    <a:lnTo>
                      <a:pt x="18413" y="13152"/>
                    </a:lnTo>
                    <a:lnTo>
                      <a:pt x="18437" y="13055"/>
                    </a:lnTo>
                    <a:lnTo>
                      <a:pt x="18461" y="12958"/>
                    </a:lnTo>
                    <a:lnTo>
                      <a:pt x="18461" y="488"/>
                    </a:lnTo>
                    <a:lnTo>
                      <a:pt x="18461" y="488"/>
                    </a:lnTo>
                    <a:lnTo>
                      <a:pt x="18437" y="390"/>
                    </a:lnTo>
                    <a:lnTo>
                      <a:pt x="18413" y="293"/>
                    </a:lnTo>
                    <a:lnTo>
                      <a:pt x="18364" y="220"/>
                    </a:lnTo>
                    <a:lnTo>
                      <a:pt x="18315" y="147"/>
                    </a:lnTo>
                    <a:lnTo>
                      <a:pt x="18242" y="74"/>
                    </a:lnTo>
                    <a:lnTo>
                      <a:pt x="18145" y="50"/>
                    </a:lnTo>
                    <a:lnTo>
                      <a:pt x="18072" y="1"/>
                    </a:lnTo>
                    <a:lnTo>
                      <a:pt x="17974" y="1"/>
                    </a:lnTo>
                    <a:lnTo>
                      <a:pt x="17974" y="1"/>
                    </a:lnTo>
                    <a:close/>
                    <a:moveTo>
                      <a:pt x="17000" y="11983"/>
                    </a:moveTo>
                    <a:lnTo>
                      <a:pt x="1462" y="11983"/>
                    </a:lnTo>
                    <a:lnTo>
                      <a:pt x="1462" y="1462"/>
                    </a:lnTo>
                    <a:lnTo>
                      <a:pt x="17000" y="1462"/>
                    </a:lnTo>
                    <a:lnTo>
                      <a:pt x="17000" y="11983"/>
                    </a:lnTo>
                    <a:close/>
                  </a:path>
                </a:pathLst>
              </a:custGeom>
              <a:noFill/>
              <a:ln cap="rnd" cmpd="sng" w="1217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17"/>
            <p:cNvGrpSpPr/>
            <p:nvPr/>
          </p:nvGrpSpPr>
          <p:grpSpPr>
            <a:xfrm>
              <a:off x="4877858" y="2418439"/>
              <a:ext cx="1258710" cy="918386"/>
              <a:chOff x="5143285" y="3025235"/>
              <a:chExt cx="460055" cy="348904"/>
            </a:xfrm>
          </p:grpSpPr>
          <p:sp>
            <p:nvSpPr>
              <p:cNvPr id="139" name="Google Shape;139;p17"/>
              <p:cNvSpPr/>
              <p:nvPr/>
            </p:nvSpPr>
            <p:spPr>
              <a:xfrm>
                <a:off x="5143285" y="3025235"/>
                <a:ext cx="348900" cy="348900"/>
              </a:xfrm>
              <a:custGeom>
                <a:rect b="b" l="l" r="r" t="t"/>
                <a:pathLst>
                  <a:path extrusionOk="0" fill="none" h="13956" w="13956">
                    <a:moveTo>
                      <a:pt x="13323" y="5772"/>
                    </a:moveTo>
                    <a:lnTo>
                      <a:pt x="11861" y="5626"/>
                    </a:lnTo>
                    <a:lnTo>
                      <a:pt x="11861" y="5626"/>
                    </a:lnTo>
                    <a:lnTo>
                      <a:pt x="11788" y="5334"/>
                    </a:lnTo>
                    <a:lnTo>
                      <a:pt x="11667" y="5042"/>
                    </a:lnTo>
                    <a:lnTo>
                      <a:pt x="11545" y="4750"/>
                    </a:lnTo>
                    <a:lnTo>
                      <a:pt x="11399" y="4482"/>
                    </a:lnTo>
                    <a:lnTo>
                      <a:pt x="12300" y="3337"/>
                    </a:lnTo>
                    <a:lnTo>
                      <a:pt x="12300" y="3337"/>
                    </a:lnTo>
                    <a:lnTo>
                      <a:pt x="12373" y="3240"/>
                    </a:lnTo>
                    <a:lnTo>
                      <a:pt x="12422" y="3118"/>
                    </a:lnTo>
                    <a:lnTo>
                      <a:pt x="12446" y="2996"/>
                    </a:lnTo>
                    <a:lnTo>
                      <a:pt x="12446" y="2850"/>
                    </a:lnTo>
                    <a:lnTo>
                      <a:pt x="12422" y="2728"/>
                    </a:lnTo>
                    <a:lnTo>
                      <a:pt x="12397" y="2606"/>
                    </a:lnTo>
                    <a:lnTo>
                      <a:pt x="12324" y="2485"/>
                    </a:lnTo>
                    <a:lnTo>
                      <a:pt x="12251" y="2387"/>
                    </a:lnTo>
                    <a:lnTo>
                      <a:pt x="11569" y="1705"/>
                    </a:lnTo>
                    <a:lnTo>
                      <a:pt x="11569" y="1705"/>
                    </a:lnTo>
                    <a:lnTo>
                      <a:pt x="11472" y="1632"/>
                    </a:lnTo>
                    <a:lnTo>
                      <a:pt x="11350" y="1559"/>
                    </a:lnTo>
                    <a:lnTo>
                      <a:pt x="11228" y="1510"/>
                    </a:lnTo>
                    <a:lnTo>
                      <a:pt x="11106" y="1510"/>
                    </a:lnTo>
                    <a:lnTo>
                      <a:pt x="10960" y="1510"/>
                    </a:lnTo>
                    <a:lnTo>
                      <a:pt x="10838" y="1535"/>
                    </a:lnTo>
                    <a:lnTo>
                      <a:pt x="10717" y="1583"/>
                    </a:lnTo>
                    <a:lnTo>
                      <a:pt x="10619" y="1656"/>
                    </a:lnTo>
                    <a:lnTo>
                      <a:pt x="9475" y="2558"/>
                    </a:lnTo>
                    <a:lnTo>
                      <a:pt x="9475" y="2558"/>
                    </a:lnTo>
                    <a:lnTo>
                      <a:pt x="9207" y="2411"/>
                    </a:lnTo>
                    <a:lnTo>
                      <a:pt x="8914" y="2290"/>
                    </a:lnTo>
                    <a:lnTo>
                      <a:pt x="8622" y="2168"/>
                    </a:lnTo>
                    <a:lnTo>
                      <a:pt x="8330" y="2070"/>
                    </a:lnTo>
                    <a:lnTo>
                      <a:pt x="8159" y="634"/>
                    </a:lnTo>
                    <a:lnTo>
                      <a:pt x="8159" y="634"/>
                    </a:lnTo>
                    <a:lnTo>
                      <a:pt x="8135" y="512"/>
                    </a:lnTo>
                    <a:lnTo>
                      <a:pt x="8086" y="390"/>
                    </a:lnTo>
                    <a:lnTo>
                      <a:pt x="8013" y="293"/>
                    </a:lnTo>
                    <a:lnTo>
                      <a:pt x="7940" y="195"/>
                    </a:lnTo>
                    <a:lnTo>
                      <a:pt x="7818" y="122"/>
                    </a:lnTo>
                    <a:lnTo>
                      <a:pt x="7721" y="49"/>
                    </a:lnTo>
                    <a:lnTo>
                      <a:pt x="7575" y="25"/>
                    </a:lnTo>
                    <a:lnTo>
                      <a:pt x="7453" y="0"/>
                    </a:lnTo>
                    <a:lnTo>
                      <a:pt x="6479" y="0"/>
                    </a:lnTo>
                    <a:lnTo>
                      <a:pt x="6479" y="0"/>
                    </a:lnTo>
                    <a:lnTo>
                      <a:pt x="6357" y="25"/>
                    </a:lnTo>
                    <a:lnTo>
                      <a:pt x="6235" y="49"/>
                    </a:lnTo>
                    <a:lnTo>
                      <a:pt x="6114" y="122"/>
                    </a:lnTo>
                    <a:lnTo>
                      <a:pt x="6016" y="195"/>
                    </a:lnTo>
                    <a:lnTo>
                      <a:pt x="5919" y="293"/>
                    </a:lnTo>
                    <a:lnTo>
                      <a:pt x="5846" y="390"/>
                    </a:lnTo>
                    <a:lnTo>
                      <a:pt x="5797" y="512"/>
                    </a:lnTo>
                    <a:lnTo>
                      <a:pt x="5773" y="634"/>
                    </a:lnTo>
                    <a:lnTo>
                      <a:pt x="5602" y="2070"/>
                    </a:lnTo>
                    <a:lnTo>
                      <a:pt x="5602" y="2070"/>
                    </a:lnTo>
                    <a:lnTo>
                      <a:pt x="5310" y="2168"/>
                    </a:lnTo>
                    <a:lnTo>
                      <a:pt x="5018" y="2290"/>
                    </a:lnTo>
                    <a:lnTo>
                      <a:pt x="4750" y="2411"/>
                    </a:lnTo>
                    <a:lnTo>
                      <a:pt x="4482" y="2558"/>
                    </a:lnTo>
                    <a:lnTo>
                      <a:pt x="3337" y="1656"/>
                    </a:lnTo>
                    <a:lnTo>
                      <a:pt x="3337" y="1656"/>
                    </a:lnTo>
                    <a:lnTo>
                      <a:pt x="3215" y="1583"/>
                    </a:lnTo>
                    <a:lnTo>
                      <a:pt x="3094" y="1535"/>
                    </a:lnTo>
                    <a:lnTo>
                      <a:pt x="2972" y="1510"/>
                    </a:lnTo>
                    <a:lnTo>
                      <a:pt x="2850" y="1510"/>
                    </a:lnTo>
                    <a:lnTo>
                      <a:pt x="2728" y="1510"/>
                    </a:lnTo>
                    <a:lnTo>
                      <a:pt x="2582" y="1559"/>
                    </a:lnTo>
                    <a:lnTo>
                      <a:pt x="2485" y="1632"/>
                    </a:lnTo>
                    <a:lnTo>
                      <a:pt x="2387" y="1705"/>
                    </a:lnTo>
                    <a:lnTo>
                      <a:pt x="1705" y="2387"/>
                    </a:lnTo>
                    <a:lnTo>
                      <a:pt x="1705" y="2387"/>
                    </a:lnTo>
                    <a:lnTo>
                      <a:pt x="1608" y="2485"/>
                    </a:lnTo>
                    <a:lnTo>
                      <a:pt x="1559" y="2606"/>
                    </a:lnTo>
                    <a:lnTo>
                      <a:pt x="1511" y="2728"/>
                    </a:lnTo>
                    <a:lnTo>
                      <a:pt x="1486" y="2850"/>
                    </a:lnTo>
                    <a:lnTo>
                      <a:pt x="1486" y="2996"/>
                    </a:lnTo>
                    <a:lnTo>
                      <a:pt x="1511" y="3118"/>
                    </a:lnTo>
                    <a:lnTo>
                      <a:pt x="1559" y="3240"/>
                    </a:lnTo>
                    <a:lnTo>
                      <a:pt x="1632" y="3337"/>
                    </a:lnTo>
                    <a:lnTo>
                      <a:pt x="2533" y="4482"/>
                    </a:lnTo>
                    <a:lnTo>
                      <a:pt x="2533" y="4482"/>
                    </a:lnTo>
                    <a:lnTo>
                      <a:pt x="2387" y="4750"/>
                    </a:lnTo>
                    <a:lnTo>
                      <a:pt x="2266" y="5042"/>
                    </a:lnTo>
                    <a:lnTo>
                      <a:pt x="2168" y="5334"/>
                    </a:lnTo>
                    <a:lnTo>
                      <a:pt x="2071" y="5626"/>
                    </a:lnTo>
                    <a:lnTo>
                      <a:pt x="634" y="5772"/>
                    </a:lnTo>
                    <a:lnTo>
                      <a:pt x="634" y="5772"/>
                    </a:lnTo>
                    <a:lnTo>
                      <a:pt x="512" y="5821"/>
                    </a:lnTo>
                    <a:lnTo>
                      <a:pt x="390" y="5870"/>
                    </a:lnTo>
                    <a:lnTo>
                      <a:pt x="268" y="5943"/>
                    </a:lnTo>
                    <a:lnTo>
                      <a:pt x="171" y="6016"/>
                    </a:lnTo>
                    <a:lnTo>
                      <a:pt x="98" y="6138"/>
                    </a:lnTo>
                    <a:lnTo>
                      <a:pt x="49" y="6235"/>
                    </a:lnTo>
                    <a:lnTo>
                      <a:pt x="1" y="6381"/>
                    </a:lnTo>
                    <a:lnTo>
                      <a:pt x="1" y="6503"/>
                    </a:lnTo>
                    <a:lnTo>
                      <a:pt x="1" y="7453"/>
                    </a:lnTo>
                    <a:lnTo>
                      <a:pt x="1" y="7453"/>
                    </a:lnTo>
                    <a:lnTo>
                      <a:pt x="1" y="7599"/>
                    </a:lnTo>
                    <a:lnTo>
                      <a:pt x="49" y="7721"/>
                    </a:lnTo>
                    <a:lnTo>
                      <a:pt x="98" y="7843"/>
                    </a:lnTo>
                    <a:lnTo>
                      <a:pt x="171" y="7940"/>
                    </a:lnTo>
                    <a:lnTo>
                      <a:pt x="268" y="8037"/>
                    </a:lnTo>
                    <a:lnTo>
                      <a:pt x="390" y="8111"/>
                    </a:lnTo>
                    <a:lnTo>
                      <a:pt x="512" y="8159"/>
                    </a:lnTo>
                    <a:lnTo>
                      <a:pt x="634" y="8184"/>
                    </a:lnTo>
                    <a:lnTo>
                      <a:pt x="2071" y="8354"/>
                    </a:lnTo>
                    <a:lnTo>
                      <a:pt x="2071" y="8354"/>
                    </a:lnTo>
                    <a:lnTo>
                      <a:pt x="2168" y="8646"/>
                    </a:lnTo>
                    <a:lnTo>
                      <a:pt x="2266" y="8914"/>
                    </a:lnTo>
                    <a:lnTo>
                      <a:pt x="2387" y="9206"/>
                    </a:lnTo>
                    <a:lnTo>
                      <a:pt x="2533" y="9474"/>
                    </a:lnTo>
                    <a:lnTo>
                      <a:pt x="1632" y="10619"/>
                    </a:lnTo>
                    <a:lnTo>
                      <a:pt x="1632" y="10619"/>
                    </a:lnTo>
                    <a:lnTo>
                      <a:pt x="1559" y="10741"/>
                    </a:lnTo>
                    <a:lnTo>
                      <a:pt x="1511" y="10863"/>
                    </a:lnTo>
                    <a:lnTo>
                      <a:pt x="1486" y="10984"/>
                    </a:lnTo>
                    <a:lnTo>
                      <a:pt x="1486" y="11106"/>
                    </a:lnTo>
                    <a:lnTo>
                      <a:pt x="1511" y="11228"/>
                    </a:lnTo>
                    <a:lnTo>
                      <a:pt x="1559" y="11350"/>
                    </a:lnTo>
                    <a:lnTo>
                      <a:pt x="1608" y="11472"/>
                    </a:lnTo>
                    <a:lnTo>
                      <a:pt x="1705" y="11569"/>
                    </a:lnTo>
                    <a:lnTo>
                      <a:pt x="2387" y="12251"/>
                    </a:lnTo>
                    <a:lnTo>
                      <a:pt x="2387" y="12251"/>
                    </a:lnTo>
                    <a:lnTo>
                      <a:pt x="2485" y="12348"/>
                    </a:lnTo>
                    <a:lnTo>
                      <a:pt x="2582" y="12397"/>
                    </a:lnTo>
                    <a:lnTo>
                      <a:pt x="2728" y="12446"/>
                    </a:lnTo>
                    <a:lnTo>
                      <a:pt x="2850" y="12470"/>
                    </a:lnTo>
                    <a:lnTo>
                      <a:pt x="2972" y="12470"/>
                    </a:lnTo>
                    <a:lnTo>
                      <a:pt x="3094" y="12421"/>
                    </a:lnTo>
                    <a:lnTo>
                      <a:pt x="3215" y="12373"/>
                    </a:lnTo>
                    <a:lnTo>
                      <a:pt x="3337" y="12324"/>
                    </a:lnTo>
                    <a:lnTo>
                      <a:pt x="4482" y="11423"/>
                    </a:lnTo>
                    <a:lnTo>
                      <a:pt x="4482" y="11423"/>
                    </a:lnTo>
                    <a:lnTo>
                      <a:pt x="4750" y="11545"/>
                    </a:lnTo>
                    <a:lnTo>
                      <a:pt x="5018" y="11691"/>
                    </a:lnTo>
                    <a:lnTo>
                      <a:pt x="5310" y="11788"/>
                    </a:lnTo>
                    <a:lnTo>
                      <a:pt x="5602" y="11886"/>
                    </a:lnTo>
                    <a:lnTo>
                      <a:pt x="5773" y="13322"/>
                    </a:lnTo>
                    <a:lnTo>
                      <a:pt x="5773" y="13322"/>
                    </a:lnTo>
                    <a:lnTo>
                      <a:pt x="5797" y="13444"/>
                    </a:lnTo>
                    <a:lnTo>
                      <a:pt x="5846" y="13566"/>
                    </a:lnTo>
                    <a:lnTo>
                      <a:pt x="5919" y="13688"/>
                    </a:lnTo>
                    <a:lnTo>
                      <a:pt x="6016" y="13785"/>
                    </a:lnTo>
                    <a:lnTo>
                      <a:pt x="6114" y="13858"/>
                    </a:lnTo>
                    <a:lnTo>
                      <a:pt x="6235" y="13907"/>
                    </a:lnTo>
                    <a:lnTo>
                      <a:pt x="6357" y="13956"/>
                    </a:lnTo>
                    <a:lnTo>
                      <a:pt x="6479" y="13956"/>
                    </a:lnTo>
                    <a:lnTo>
                      <a:pt x="7453" y="13956"/>
                    </a:lnTo>
                    <a:lnTo>
                      <a:pt x="7453" y="13956"/>
                    </a:lnTo>
                    <a:lnTo>
                      <a:pt x="7575" y="13956"/>
                    </a:lnTo>
                    <a:lnTo>
                      <a:pt x="7721" y="13907"/>
                    </a:lnTo>
                    <a:lnTo>
                      <a:pt x="7818" y="13858"/>
                    </a:lnTo>
                    <a:lnTo>
                      <a:pt x="7940" y="13785"/>
                    </a:lnTo>
                    <a:lnTo>
                      <a:pt x="8013" y="13688"/>
                    </a:lnTo>
                    <a:lnTo>
                      <a:pt x="8086" y="13566"/>
                    </a:lnTo>
                    <a:lnTo>
                      <a:pt x="8135" y="13444"/>
                    </a:lnTo>
                    <a:lnTo>
                      <a:pt x="8159" y="13322"/>
                    </a:lnTo>
                    <a:lnTo>
                      <a:pt x="8330" y="11886"/>
                    </a:lnTo>
                    <a:lnTo>
                      <a:pt x="8330" y="11886"/>
                    </a:lnTo>
                    <a:lnTo>
                      <a:pt x="8622" y="11788"/>
                    </a:lnTo>
                    <a:lnTo>
                      <a:pt x="8914" y="11691"/>
                    </a:lnTo>
                    <a:lnTo>
                      <a:pt x="9207" y="11545"/>
                    </a:lnTo>
                    <a:lnTo>
                      <a:pt x="9475" y="11423"/>
                    </a:lnTo>
                    <a:lnTo>
                      <a:pt x="10619" y="12324"/>
                    </a:lnTo>
                    <a:lnTo>
                      <a:pt x="10619" y="12324"/>
                    </a:lnTo>
                    <a:lnTo>
                      <a:pt x="10717" y="12373"/>
                    </a:lnTo>
                    <a:lnTo>
                      <a:pt x="10838" y="12421"/>
                    </a:lnTo>
                    <a:lnTo>
                      <a:pt x="10960" y="12470"/>
                    </a:lnTo>
                    <a:lnTo>
                      <a:pt x="11106" y="12470"/>
                    </a:lnTo>
                    <a:lnTo>
                      <a:pt x="11228" y="12446"/>
                    </a:lnTo>
                    <a:lnTo>
                      <a:pt x="11350" y="12397"/>
                    </a:lnTo>
                    <a:lnTo>
                      <a:pt x="11472" y="12348"/>
                    </a:lnTo>
                    <a:lnTo>
                      <a:pt x="11569" y="12251"/>
                    </a:lnTo>
                    <a:lnTo>
                      <a:pt x="12251" y="11569"/>
                    </a:lnTo>
                    <a:lnTo>
                      <a:pt x="12251" y="11569"/>
                    </a:lnTo>
                    <a:lnTo>
                      <a:pt x="12324" y="11472"/>
                    </a:lnTo>
                    <a:lnTo>
                      <a:pt x="12397" y="11350"/>
                    </a:lnTo>
                    <a:lnTo>
                      <a:pt x="12422" y="11228"/>
                    </a:lnTo>
                    <a:lnTo>
                      <a:pt x="12446" y="11106"/>
                    </a:lnTo>
                    <a:lnTo>
                      <a:pt x="12446" y="10984"/>
                    </a:lnTo>
                    <a:lnTo>
                      <a:pt x="12422" y="10863"/>
                    </a:lnTo>
                    <a:lnTo>
                      <a:pt x="12373" y="10741"/>
                    </a:lnTo>
                    <a:lnTo>
                      <a:pt x="12300" y="10619"/>
                    </a:lnTo>
                    <a:lnTo>
                      <a:pt x="11399" y="9474"/>
                    </a:lnTo>
                    <a:lnTo>
                      <a:pt x="11399" y="9474"/>
                    </a:lnTo>
                    <a:lnTo>
                      <a:pt x="11545" y="9206"/>
                    </a:lnTo>
                    <a:lnTo>
                      <a:pt x="11667" y="8914"/>
                    </a:lnTo>
                    <a:lnTo>
                      <a:pt x="11788" y="8646"/>
                    </a:lnTo>
                    <a:lnTo>
                      <a:pt x="11861" y="8354"/>
                    </a:lnTo>
                    <a:lnTo>
                      <a:pt x="13323" y="8184"/>
                    </a:lnTo>
                    <a:lnTo>
                      <a:pt x="13323" y="8184"/>
                    </a:lnTo>
                    <a:lnTo>
                      <a:pt x="13444" y="8159"/>
                    </a:lnTo>
                    <a:lnTo>
                      <a:pt x="13566" y="8111"/>
                    </a:lnTo>
                    <a:lnTo>
                      <a:pt x="13664" y="8037"/>
                    </a:lnTo>
                    <a:lnTo>
                      <a:pt x="13761" y="7940"/>
                    </a:lnTo>
                    <a:lnTo>
                      <a:pt x="13834" y="7843"/>
                    </a:lnTo>
                    <a:lnTo>
                      <a:pt x="13907" y="7721"/>
                    </a:lnTo>
                    <a:lnTo>
                      <a:pt x="13932" y="7599"/>
                    </a:lnTo>
                    <a:lnTo>
                      <a:pt x="13956" y="7453"/>
                    </a:lnTo>
                    <a:lnTo>
                      <a:pt x="13956" y="6503"/>
                    </a:lnTo>
                    <a:lnTo>
                      <a:pt x="13956" y="6503"/>
                    </a:lnTo>
                    <a:lnTo>
                      <a:pt x="13932" y="6381"/>
                    </a:lnTo>
                    <a:lnTo>
                      <a:pt x="13907" y="6235"/>
                    </a:lnTo>
                    <a:lnTo>
                      <a:pt x="13834" y="6138"/>
                    </a:lnTo>
                    <a:lnTo>
                      <a:pt x="13761" y="6016"/>
                    </a:lnTo>
                    <a:lnTo>
                      <a:pt x="13664" y="5943"/>
                    </a:lnTo>
                    <a:lnTo>
                      <a:pt x="13566" y="5870"/>
                    </a:lnTo>
                    <a:lnTo>
                      <a:pt x="13444" y="5821"/>
                    </a:lnTo>
                    <a:lnTo>
                      <a:pt x="13323" y="5772"/>
                    </a:lnTo>
                    <a:lnTo>
                      <a:pt x="13323" y="5772"/>
                    </a:lnTo>
                    <a:close/>
                    <a:moveTo>
                      <a:pt x="8573" y="8598"/>
                    </a:moveTo>
                    <a:lnTo>
                      <a:pt x="8573" y="8598"/>
                    </a:lnTo>
                    <a:lnTo>
                      <a:pt x="8403" y="8744"/>
                    </a:lnTo>
                    <a:lnTo>
                      <a:pt x="8232" y="8890"/>
                    </a:lnTo>
                    <a:lnTo>
                      <a:pt x="8038" y="8987"/>
                    </a:lnTo>
                    <a:lnTo>
                      <a:pt x="7818" y="9085"/>
                    </a:lnTo>
                    <a:lnTo>
                      <a:pt x="7624" y="9158"/>
                    </a:lnTo>
                    <a:lnTo>
                      <a:pt x="7404" y="9206"/>
                    </a:lnTo>
                    <a:lnTo>
                      <a:pt x="7185" y="9231"/>
                    </a:lnTo>
                    <a:lnTo>
                      <a:pt x="6966" y="9255"/>
                    </a:lnTo>
                    <a:lnTo>
                      <a:pt x="6747" y="9231"/>
                    </a:lnTo>
                    <a:lnTo>
                      <a:pt x="6528" y="9206"/>
                    </a:lnTo>
                    <a:lnTo>
                      <a:pt x="6333" y="9158"/>
                    </a:lnTo>
                    <a:lnTo>
                      <a:pt x="6114" y="9085"/>
                    </a:lnTo>
                    <a:lnTo>
                      <a:pt x="5919" y="8987"/>
                    </a:lnTo>
                    <a:lnTo>
                      <a:pt x="5724" y="8890"/>
                    </a:lnTo>
                    <a:lnTo>
                      <a:pt x="5529" y="8744"/>
                    </a:lnTo>
                    <a:lnTo>
                      <a:pt x="5359" y="8598"/>
                    </a:lnTo>
                    <a:lnTo>
                      <a:pt x="5359" y="8598"/>
                    </a:lnTo>
                    <a:lnTo>
                      <a:pt x="5212" y="8427"/>
                    </a:lnTo>
                    <a:lnTo>
                      <a:pt x="5066" y="8232"/>
                    </a:lnTo>
                    <a:lnTo>
                      <a:pt x="4969" y="8037"/>
                    </a:lnTo>
                    <a:lnTo>
                      <a:pt x="4871" y="7843"/>
                    </a:lnTo>
                    <a:lnTo>
                      <a:pt x="4798" y="7623"/>
                    </a:lnTo>
                    <a:lnTo>
                      <a:pt x="4750" y="7404"/>
                    </a:lnTo>
                    <a:lnTo>
                      <a:pt x="4701" y="7209"/>
                    </a:lnTo>
                    <a:lnTo>
                      <a:pt x="4701" y="6990"/>
                    </a:lnTo>
                    <a:lnTo>
                      <a:pt x="4701" y="6771"/>
                    </a:lnTo>
                    <a:lnTo>
                      <a:pt x="4750" y="6552"/>
                    </a:lnTo>
                    <a:lnTo>
                      <a:pt x="4798" y="6333"/>
                    </a:lnTo>
                    <a:lnTo>
                      <a:pt x="4871" y="6138"/>
                    </a:lnTo>
                    <a:lnTo>
                      <a:pt x="4969" y="5919"/>
                    </a:lnTo>
                    <a:lnTo>
                      <a:pt x="5066" y="5724"/>
                    </a:lnTo>
                    <a:lnTo>
                      <a:pt x="5212" y="5553"/>
                    </a:lnTo>
                    <a:lnTo>
                      <a:pt x="5359" y="5383"/>
                    </a:lnTo>
                    <a:lnTo>
                      <a:pt x="5359" y="5383"/>
                    </a:lnTo>
                    <a:lnTo>
                      <a:pt x="5529" y="5212"/>
                    </a:lnTo>
                    <a:lnTo>
                      <a:pt x="5724" y="5091"/>
                    </a:lnTo>
                    <a:lnTo>
                      <a:pt x="5919" y="4969"/>
                    </a:lnTo>
                    <a:lnTo>
                      <a:pt x="6114" y="4871"/>
                    </a:lnTo>
                    <a:lnTo>
                      <a:pt x="6333" y="4798"/>
                    </a:lnTo>
                    <a:lnTo>
                      <a:pt x="6528" y="4750"/>
                    </a:lnTo>
                    <a:lnTo>
                      <a:pt x="6747" y="4725"/>
                    </a:lnTo>
                    <a:lnTo>
                      <a:pt x="6966" y="4701"/>
                    </a:lnTo>
                    <a:lnTo>
                      <a:pt x="7185" y="4725"/>
                    </a:lnTo>
                    <a:lnTo>
                      <a:pt x="7404" y="4750"/>
                    </a:lnTo>
                    <a:lnTo>
                      <a:pt x="7624" y="4798"/>
                    </a:lnTo>
                    <a:lnTo>
                      <a:pt x="7818" y="4871"/>
                    </a:lnTo>
                    <a:lnTo>
                      <a:pt x="8038" y="4969"/>
                    </a:lnTo>
                    <a:lnTo>
                      <a:pt x="8232" y="5091"/>
                    </a:lnTo>
                    <a:lnTo>
                      <a:pt x="8403" y="5212"/>
                    </a:lnTo>
                    <a:lnTo>
                      <a:pt x="8573" y="5383"/>
                    </a:lnTo>
                    <a:lnTo>
                      <a:pt x="8573" y="5383"/>
                    </a:lnTo>
                    <a:lnTo>
                      <a:pt x="8744" y="5553"/>
                    </a:lnTo>
                    <a:lnTo>
                      <a:pt x="8866" y="5724"/>
                    </a:lnTo>
                    <a:lnTo>
                      <a:pt x="8987" y="5919"/>
                    </a:lnTo>
                    <a:lnTo>
                      <a:pt x="9085" y="6138"/>
                    </a:lnTo>
                    <a:lnTo>
                      <a:pt x="9158" y="6333"/>
                    </a:lnTo>
                    <a:lnTo>
                      <a:pt x="9207" y="6552"/>
                    </a:lnTo>
                    <a:lnTo>
                      <a:pt x="9231" y="6771"/>
                    </a:lnTo>
                    <a:lnTo>
                      <a:pt x="9231" y="6990"/>
                    </a:lnTo>
                    <a:lnTo>
                      <a:pt x="9231" y="7209"/>
                    </a:lnTo>
                    <a:lnTo>
                      <a:pt x="9207" y="7404"/>
                    </a:lnTo>
                    <a:lnTo>
                      <a:pt x="9158" y="7623"/>
                    </a:lnTo>
                    <a:lnTo>
                      <a:pt x="9085" y="7843"/>
                    </a:lnTo>
                    <a:lnTo>
                      <a:pt x="8987" y="8037"/>
                    </a:lnTo>
                    <a:lnTo>
                      <a:pt x="8866" y="8232"/>
                    </a:lnTo>
                    <a:lnTo>
                      <a:pt x="8744" y="8427"/>
                    </a:lnTo>
                    <a:lnTo>
                      <a:pt x="8573" y="8598"/>
                    </a:lnTo>
                    <a:lnTo>
                      <a:pt x="8573" y="8598"/>
                    </a:lnTo>
                    <a:close/>
                  </a:path>
                </a:pathLst>
              </a:custGeom>
              <a:noFill/>
              <a:ln cap="rnd" cmpd="sng" w="1217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7"/>
              <p:cNvSpPr/>
              <p:nvPr/>
            </p:nvSpPr>
            <p:spPr>
              <a:xfrm>
                <a:off x="5404815" y="3175615"/>
                <a:ext cx="198525" cy="198525"/>
              </a:xfrm>
              <a:custGeom>
                <a:rect b="b" l="l" r="r" t="t"/>
                <a:pathLst>
                  <a:path extrusionOk="0" fill="none" h="7941" w="7941">
                    <a:moveTo>
                      <a:pt x="7258" y="2144"/>
                    </a:moveTo>
                    <a:lnTo>
                      <a:pt x="6138" y="2388"/>
                    </a:lnTo>
                    <a:lnTo>
                      <a:pt x="6138" y="2388"/>
                    </a:lnTo>
                    <a:lnTo>
                      <a:pt x="6016" y="2217"/>
                    </a:lnTo>
                    <a:lnTo>
                      <a:pt x="5870" y="2071"/>
                    </a:lnTo>
                    <a:lnTo>
                      <a:pt x="6260" y="975"/>
                    </a:lnTo>
                    <a:lnTo>
                      <a:pt x="6260" y="975"/>
                    </a:lnTo>
                    <a:lnTo>
                      <a:pt x="6284" y="902"/>
                    </a:lnTo>
                    <a:lnTo>
                      <a:pt x="6284" y="829"/>
                    </a:lnTo>
                    <a:lnTo>
                      <a:pt x="6260" y="683"/>
                    </a:lnTo>
                    <a:lnTo>
                      <a:pt x="6162" y="561"/>
                    </a:lnTo>
                    <a:lnTo>
                      <a:pt x="6114" y="488"/>
                    </a:lnTo>
                    <a:lnTo>
                      <a:pt x="6065" y="464"/>
                    </a:lnTo>
                    <a:lnTo>
                      <a:pt x="5553" y="196"/>
                    </a:lnTo>
                    <a:lnTo>
                      <a:pt x="5553" y="196"/>
                    </a:lnTo>
                    <a:lnTo>
                      <a:pt x="5480" y="171"/>
                    </a:lnTo>
                    <a:lnTo>
                      <a:pt x="5407" y="171"/>
                    </a:lnTo>
                    <a:lnTo>
                      <a:pt x="5261" y="171"/>
                    </a:lnTo>
                    <a:lnTo>
                      <a:pt x="5115" y="244"/>
                    </a:lnTo>
                    <a:lnTo>
                      <a:pt x="5066" y="293"/>
                    </a:lnTo>
                    <a:lnTo>
                      <a:pt x="5018" y="342"/>
                    </a:lnTo>
                    <a:lnTo>
                      <a:pt x="4384" y="1316"/>
                    </a:lnTo>
                    <a:lnTo>
                      <a:pt x="4384" y="1316"/>
                    </a:lnTo>
                    <a:lnTo>
                      <a:pt x="4165" y="1292"/>
                    </a:lnTo>
                    <a:lnTo>
                      <a:pt x="3970" y="1292"/>
                    </a:lnTo>
                    <a:lnTo>
                      <a:pt x="3483" y="244"/>
                    </a:lnTo>
                    <a:lnTo>
                      <a:pt x="3483" y="244"/>
                    </a:lnTo>
                    <a:lnTo>
                      <a:pt x="3435" y="171"/>
                    </a:lnTo>
                    <a:lnTo>
                      <a:pt x="3386" y="123"/>
                    </a:lnTo>
                    <a:lnTo>
                      <a:pt x="3264" y="50"/>
                    </a:lnTo>
                    <a:lnTo>
                      <a:pt x="3118" y="1"/>
                    </a:lnTo>
                    <a:lnTo>
                      <a:pt x="3045" y="1"/>
                    </a:lnTo>
                    <a:lnTo>
                      <a:pt x="2972" y="25"/>
                    </a:lnTo>
                    <a:lnTo>
                      <a:pt x="2436" y="196"/>
                    </a:lnTo>
                    <a:lnTo>
                      <a:pt x="2436" y="196"/>
                    </a:lnTo>
                    <a:lnTo>
                      <a:pt x="2363" y="220"/>
                    </a:lnTo>
                    <a:lnTo>
                      <a:pt x="2290" y="269"/>
                    </a:lnTo>
                    <a:lnTo>
                      <a:pt x="2192" y="391"/>
                    </a:lnTo>
                    <a:lnTo>
                      <a:pt x="2144" y="537"/>
                    </a:lnTo>
                    <a:lnTo>
                      <a:pt x="2144" y="610"/>
                    </a:lnTo>
                    <a:lnTo>
                      <a:pt x="2144" y="683"/>
                    </a:lnTo>
                    <a:lnTo>
                      <a:pt x="2387" y="1828"/>
                    </a:lnTo>
                    <a:lnTo>
                      <a:pt x="2387" y="1828"/>
                    </a:lnTo>
                    <a:lnTo>
                      <a:pt x="2217" y="1949"/>
                    </a:lnTo>
                    <a:lnTo>
                      <a:pt x="2071" y="2095"/>
                    </a:lnTo>
                    <a:lnTo>
                      <a:pt x="999" y="1681"/>
                    </a:lnTo>
                    <a:lnTo>
                      <a:pt x="999" y="1681"/>
                    </a:lnTo>
                    <a:lnTo>
                      <a:pt x="926" y="1681"/>
                    </a:lnTo>
                    <a:lnTo>
                      <a:pt x="829" y="1657"/>
                    </a:lnTo>
                    <a:lnTo>
                      <a:pt x="682" y="1706"/>
                    </a:lnTo>
                    <a:lnTo>
                      <a:pt x="561" y="1779"/>
                    </a:lnTo>
                    <a:lnTo>
                      <a:pt x="512" y="1828"/>
                    </a:lnTo>
                    <a:lnTo>
                      <a:pt x="463" y="1901"/>
                    </a:lnTo>
                    <a:lnTo>
                      <a:pt x="220" y="2388"/>
                    </a:lnTo>
                    <a:lnTo>
                      <a:pt x="220" y="2388"/>
                    </a:lnTo>
                    <a:lnTo>
                      <a:pt x="195" y="2461"/>
                    </a:lnTo>
                    <a:lnTo>
                      <a:pt x="171" y="2534"/>
                    </a:lnTo>
                    <a:lnTo>
                      <a:pt x="195" y="2704"/>
                    </a:lnTo>
                    <a:lnTo>
                      <a:pt x="244" y="2826"/>
                    </a:lnTo>
                    <a:lnTo>
                      <a:pt x="293" y="2899"/>
                    </a:lnTo>
                    <a:lnTo>
                      <a:pt x="366" y="2948"/>
                    </a:lnTo>
                    <a:lnTo>
                      <a:pt x="1340" y="3581"/>
                    </a:lnTo>
                    <a:lnTo>
                      <a:pt x="1340" y="3581"/>
                    </a:lnTo>
                    <a:lnTo>
                      <a:pt x="1316" y="3776"/>
                    </a:lnTo>
                    <a:lnTo>
                      <a:pt x="1291" y="3995"/>
                    </a:lnTo>
                    <a:lnTo>
                      <a:pt x="244" y="4482"/>
                    </a:lnTo>
                    <a:lnTo>
                      <a:pt x="244" y="4482"/>
                    </a:lnTo>
                    <a:lnTo>
                      <a:pt x="195" y="4507"/>
                    </a:lnTo>
                    <a:lnTo>
                      <a:pt x="122" y="4555"/>
                    </a:lnTo>
                    <a:lnTo>
                      <a:pt x="49" y="4701"/>
                    </a:lnTo>
                    <a:lnTo>
                      <a:pt x="0" y="4848"/>
                    </a:lnTo>
                    <a:lnTo>
                      <a:pt x="25" y="4921"/>
                    </a:lnTo>
                    <a:lnTo>
                      <a:pt x="25" y="4994"/>
                    </a:lnTo>
                    <a:lnTo>
                      <a:pt x="220" y="5530"/>
                    </a:lnTo>
                    <a:lnTo>
                      <a:pt x="220" y="5530"/>
                    </a:lnTo>
                    <a:lnTo>
                      <a:pt x="244" y="5578"/>
                    </a:lnTo>
                    <a:lnTo>
                      <a:pt x="293" y="5651"/>
                    </a:lnTo>
                    <a:lnTo>
                      <a:pt x="390" y="5749"/>
                    </a:lnTo>
                    <a:lnTo>
                      <a:pt x="536" y="5797"/>
                    </a:lnTo>
                    <a:lnTo>
                      <a:pt x="609" y="5797"/>
                    </a:lnTo>
                    <a:lnTo>
                      <a:pt x="682" y="5797"/>
                    </a:lnTo>
                    <a:lnTo>
                      <a:pt x="1827" y="5554"/>
                    </a:lnTo>
                    <a:lnTo>
                      <a:pt x="1827" y="5554"/>
                    </a:lnTo>
                    <a:lnTo>
                      <a:pt x="1949" y="5724"/>
                    </a:lnTo>
                    <a:lnTo>
                      <a:pt x="2095" y="5870"/>
                    </a:lnTo>
                    <a:lnTo>
                      <a:pt x="1705" y="6966"/>
                    </a:lnTo>
                    <a:lnTo>
                      <a:pt x="1705" y="6966"/>
                    </a:lnTo>
                    <a:lnTo>
                      <a:pt x="1681" y="7040"/>
                    </a:lnTo>
                    <a:lnTo>
                      <a:pt x="1681" y="7113"/>
                    </a:lnTo>
                    <a:lnTo>
                      <a:pt x="1705" y="7259"/>
                    </a:lnTo>
                    <a:lnTo>
                      <a:pt x="1778" y="7380"/>
                    </a:lnTo>
                    <a:lnTo>
                      <a:pt x="1851" y="7429"/>
                    </a:lnTo>
                    <a:lnTo>
                      <a:pt x="1900" y="7478"/>
                    </a:lnTo>
                    <a:lnTo>
                      <a:pt x="2412" y="7721"/>
                    </a:lnTo>
                    <a:lnTo>
                      <a:pt x="2412" y="7721"/>
                    </a:lnTo>
                    <a:lnTo>
                      <a:pt x="2485" y="7770"/>
                    </a:lnTo>
                    <a:lnTo>
                      <a:pt x="2558" y="7770"/>
                    </a:lnTo>
                    <a:lnTo>
                      <a:pt x="2704" y="7770"/>
                    </a:lnTo>
                    <a:lnTo>
                      <a:pt x="2850" y="7697"/>
                    </a:lnTo>
                    <a:lnTo>
                      <a:pt x="2899" y="7648"/>
                    </a:lnTo>
                    <a:lnTo>
                      <a:pt x="2947" y="7600"/>
                    </a:lnTo>
                    <a:lnTo>
                      <a:pt x="3581" y="6625"/>
                    </a:lnTo>
                    <a:lnTo>
                      <a:pt x="3581" y="6625"/>
                    </a:lnTo>
                    <a:lnTo>
                      <a:pt x="3800" y="6650"/>
                    </a:lnTo>
                    <a:lnTo>
                      <a:pt x="3995" y="6650"/>
                    </a:lnTo>
                    <a:lnTo>
                      <a:pt x="4482" y="7697"/>
                    </a:lnTo>
                    <a:lnTo>
                      <a:pt x="4482" y="7697"/>
                    </a:lnTo>
                    <a:lnTo>
                      <a:pt x="4531" y="7770"/>
                    </a:lnTo>
                    <a:lnTo>
                      <a:pt x="4579" y="7819"/>
                    </a:lnTo>
                    <a:lnTo>
                      <a:pt x="4701" y="7892"/>
                    </a:lnTo>
                    <a:lnTo>
                      <a:pt x="4847" y="7941"/>
                    </a:lnTo>
                    <a:lnTo>
                      <a:pt x="4920" y="7941"/>
                    </a:lnTo>
                    <a:lnTo>
                      <a:pt x="4993" y="7916"/>
                    </a:lnTo>
                    <a:lnTo>
                      <a:pt x="5529" y="7746"/>
                    </a:lnTo>
                    <a:lnTo>
                      <a:pt x="5529" y="7746"/>
                    </a:lnTo>
                    <a:lnTo>
                      <a:pt x="5602" y="7721"/>
                    </a:lnTo>
                    <a:lnTo>
                      <a:pt x="5651" y="7673"/>
                    </a:lnTo>
                    <a:lnTo>
                      <a:pt x="5748" y="7551"/>
                    </a:lnTo>
                    <a:lnTo>
                      <a:pt x="5821" y="7405"/>
                    </a:lnTo>
                    <a:lnTo>
                      <a:pt x="5821" y="7332"/>
                    </a:lnTo>
                    <a:lnTo>
                      <a:pt x="5821" y="7259"/>
                    </a:lnTo>
                    <a:lnTo>
                      <a:pt x="5578" y="6114"/>
                    </a:lnTo>
                    <a:lnTo>
                      <a:pt x="5578" y="6114"/>
                    </a:lnTo>
                    <a:lnTo>
                      <a:pt x="5724" y="5992"/>
                    </a:lnTo>
                    <a:lnTo>
                      <a:pt x="5894" y="5846"/>
                    </a:lnTo>
                    <a:lnTo>
                      <a:pt x="6966" y="6260"/>
                    </a:lnTo>
                    <a:lnTo>
                      <a:pt x="6966" y="6260"/>
                    </a:lnTo>
                    <a:lnTo>
                      <a:pt x="7039" y="6260"/>
                    </a:lnTo>
                    <a:lnTo>
                      <a:pt x="7112" y="6285"/>
                    </a:lnTo>
                    <a:lnTo>
                      <a:pt x="7258" y="6236"/>
                    </a:lnTo>
                    <a:lnTo>
                      <a:pt x="7404" y="6163"/>
                    </a:lnTo>
                    <a:lnTo>
                      <a:pt x="7453" y="6114"/>
                    </a:lnTo>
                    <a:lnTo>
                      <a:pt x="7502" y="6041"/>
                    </a:lnTo>
                    <a:lnTo>
                      <a:pt x="7745" y="5530"/>
                    </a:lnTo>
                    <a:lnTo>
                      <a:pt x="7745" y="5530"/>
                    </a:lnTo>
                    <a:lnTo>
                      <a:pt x="7770" y="5481"/>
                    </a:lnTo>
                    <a:lnTo>
                      <a:pt x="7794" y="5383"/>
                    </a:lnTo>
                    <a:lnTo>
                      <a:pt x="7770" y="5237"/>
                    </a:lnTo>
                    <a:lnTo>
                      <a:pt x="7697" y="5115"/>
                    </a:lnTo>
                    <a:lnTo>
                      <a:pt x="7648" y="5042"/>
                    </a:lnTo>
                    <a:lnTo>
                      <a:pt x="7599" y="4994"/>
                    </a:lnTo>
                    <a:lnTo>
                      <a:pt x="6625" y="4360"/>
                    </a:lnTo>
                    <a:lnTo>
                      <a:pt x="6625" y="4360"/>
                    </a:lnTo>
                    <a:lnTo>
                      <a:pt x="6649" y="4166"/>
                    </a:lnTo>
                    <a:lnTo>
                      <a:pt x="6649" y="3946"/>
                    </a:lnTo>
                    <a:lnTo>
                      <a:pt x="7697" y="3459"/>
                    </a:lnTo>
                    <a:lnTo>
                      <a:pt x="7697" y="3459"/>
                    </a:lnTo>
                    <a:lnTo>
                      <a:pt x="7770" y="3435"/>
                    </a:lnTo>
                    <a:lnTo>
                      <a:pt x="7843" y="3386"/>
                    </a:lnTo>
                    <a:lnTo>
                      <a:pt x="7916" y="3240"/>
                    </a:lnTo>
                    <a:lnTo>
                      <a:pt x="7940" y="3094"/>
                    </a:lnTo>
                    <a:lnTo>
                      <a:pt x="7940" y="3021"/>
                    </a:lnTo>
                    <a:lnTo>
                      <a:pt x="7940" y="2948"/>
                    </a:lnTo>
                    <a:lnTo>
                      <a:pt x="7745" y="2412"/>
                    </a:lnTo>
                    <a:lnTo>
                      <a:pt x="7745" y="2412"/>
                    </a:lnTo>
                    <a:lnTo>
                      <a:pt x="7721" y="2339"/>
                    </a:lnTo>
                    <a:lnTo>
                      <a:pt x="7672" y="2290"/>
                    </a:lnTo>
                    <a:lnTo>
                      <a:pt x="7551" y="2193"/>
                    </a:lnTo>
                    <a:lnTo>
                      <a:pt x="7429" y="2144"/>
                    </a:lnTo>
                    <a:lnTo>
                      <a:pt x="7356" y="2144"/>
                    </a:lnTo>
                    <a:lnTo>
                      <a:pt x="7258" y="2144"/>
                    </a:lnTo>
                    <a:lnTo>
                      <a:pt x="7258" y="2144"/>
                    </a:lnTo>
                    <a:close/>
                    <a:moveTo>
                      <a:pt x="5480" y="4726"/>
                    </a:moveTo>
                    <a:lnTo>
                      <a:pt x="5480" y="4726"/>
                    </a:lnTo>
                    <a:lnTo>
                      <a:pt x="5383" y="4872"/>
                    </a:lnTo>
                    <a:lnTo>
                      <a:pt x="5286" y="4994"/>
                    </a:lnTo>
                    <a:lnTo>
                      <a:pt x="5188" y="5140"/>
                    </a:lnTo>
                    <a:lnTo>
                      <a:pt x="5066" y="5237"/>
                    </a:lnTo>
                    <a:lnTo>
                      <a:pt x="4945" y="5335"/>
                    </a:lnTo>
                    <a:lnTo>
                      <a:pt x="4798" y="5432"/>
                    </a:lnTo>
                    <a:lnTo>
                      <a:pt x="4652" y="5505"/>
                    </a:lnTo>
                    <a:lnTo>
                      <a:pt x="4506" y="5554"/>
                    </a:lnTo>
                    <a:lnTo>
                      <a:pt x="4360" y="5603"/>
                    </a:lnTo>
                    <a:lnTo>
                      <a:pt x="4190" y="5627"/>
                    </a:lnTo>
                    <a:lnTo>
                      <a:pt x="4043" y="5651"/>
                    </a:lnTo>
                    <a:lnTo>
                      <a:pt x="3873" y="5627"/>
                    </a:lnTo>
                    <a:lnTo>
                      <a:pt x="3702" y="5627"/>
                    </a:lnTo>
                    <a:lnTo>
                      <a:pt x="3556" y="5578"/>
                    </a:lnTo>
                    <a:lnTo>
                      <a:pt x="3386" y="5530"/>
                    </a:lnTo>
                    <a:lnTo>
                      <a:pt x="3240" y="5456"/>
                    </a:lnTo>
                    <a:lnTo>
                      <a:pt x="3240" y="5456"/>
                    </a:lnTo>
                    <a:lnTo>
                      <a:pt x="3094" y="5383"/>
                    </a:lnTo>
                    <a:lnTo>
                      <a:pt x="2947" y="5286"/>
                    </a:lnTo>
                    <a:lnTo>
                      <a:pt x="2826" y="5164"/>
                    </a:lnTo>
                    <a:lnTo>
                      <a:pt x="2704" y="5067"/>
                    </a:lnTo>
                    <a:lnTo>
                      <a:pt x="2606" y="4921"/>
                    </a:lnTo>
                    <a:lnTo>
                      <a:pt x="2533" y="4799"/>
                    </a:lnTo>
                    <a:lnTo>
                      <a:pt x="2460" y="4653"/>
                    </a:lnTo>
                    <a:lnTo>
                      <a:pt x="2387" y="4507"/>
                    </a:lnTo>
                    <a:lnTo>
                      <a:pt x="2363" y="4336"/>
                    </a:lnTo>
                    <a:lnTo>
                      <a:pt x="2314" y="4190"/>
                    </a:lnTo>
                    <a:lnTo>
                      <a:pt x="2314" y="4020"/>
                    </a:lnTo>
                    <a:lnTo>
                      <a:pt x="2314" y="3873"/>
                    </a:lnTo>
                    <a:lnTo>
                      <a:pt x="2339" y="3703"/>
                    </a:lnTo>
                    <a:lnTo>
                      <a:pt x="2363" y="3532"/>
                    </a:lnTo>
                    <a:lnTo>
                      <a:pt x="2412" y="3386"/>
                    </a:lnTo>
                    <a:lnTo>
                      <a:pt x="2485" y="3216"/>
                    </a:lnTo>
                    <a:lnTo>
                      <a:pt x="2485" y="3216"/>
                    </a:lnTo>
                    <a:lnTo>
                      <a:pt x="2582" y="3070"/>
                    </a:lnTo>
                    <a:lnTo>
                      <a:pt x="2680" y="2948"/>
                    </a:lnTo>
                    <a:lnTo>
                      <a:pt x="2777" y="2802"/>
                    </a:lnTo>
                    <a:lnTo>
                      <a:pt x="2899" y="2704"/>
                    </a:lnTo>
                    <a:lnTo>
                      <a:pt x="3020" y="2607"/>
                    </a:lnTo>
                    <a:lnTo>
                      <a:pt x="3167" y="2509"/>
                    </a:lnTo>
                    <a:lnTo>
                      <a:pt x="3313" y="2436"/>
                    </a:lnTo>
                    <a:lnTo>
                      <a:pt x="3459" y="2388"/>
                    </a:lnTo>
                    <a:lnTo>
                      <a:pt x="3605" y="2339"/>
                    </a:lnTo>
                    <a:lnTo>
                      <a:pt x="3775" y="2315"/>
                    </a:lnTo>
                    <a:lnTo>
                      <a:pt x="3922" y="2290"/>
                    </a:lnTo>
                    <a:lnTo>
                      <a:pt x="4092" y="2315"/>
                    </a:lnTo>
                    <a:lnTo>
                      <a:pt x="4263" y="2315"/>
                    </a:lnTo>
                    <a:lnTo>
                      <a:pt x="4409" y="2363"/>
                    </a:lnTo>
                    <a:lnTo>
                      <a:pt x="4579" y="2412"/>
                    </a:lnTo>
                    <a:lnTo>
                      <a:pt x="4725" y="2485"/>
                    </a:lnTo>
                    <a:lnTo>
                      <a:pt x="4725" y="2485"/>
                    </a:lnTo>
                    <a:lnTo>
                      <a:pt x="4871" y="2558"/>
                    </a:lnTo>
                    <a:lnTo>
                      <a:pt x="5018" y="2656"/>
                    </a:lnTo>
                    <a:lnTo>
                      <a:pt x="5139" y="2777"/>
                    </a:lnTo>
                    <a:lnTo>
                      <a:pt x="5261" y="2875"/>
                    </a:lnTo>
                    <a:lnTo>
                      <a:pt x="5359" y="3021"/>
                    </a:lnTo>
                    <a:lnTo>
                      <a:pt x="5432" y="3143"/>
                    </a:lnTo>
                    <a:lnTo>
                      <a:pt x="5505" y="3289"/>
                    </a:lnTo>
                    <a:lnTo>
                      <a:pt x="5578" y="3435"/>
                    </a:lnTo>
                    <a:lnTo>
                      <a:pt x="5602" y="3605"/>
                    </a:lnTo>
                    <a:lnTo>
                      <a:pt x="5626" y="3752"/>
                    </a:lnTo>
                    <a:lnTo>
                      <a:pt x="5651" y="3922"/>
                    </a:lnTo>
                    <a:lnTo>
                      <a:pt x="5651" y="4068"/>
                    </a:lnTo>
                    <a:lnTo>
                      <a:pt x="5626" y="4239"/>
                    </a:lnTo>
                    <a:lnTo>
                      <a:pt x="5602" y="4409"/>
                    </a:lnTo>
                    <a:lnTo>
                      <a:pt x="5553" y="4555"/>
                    </a:lnTo>
                    <a:lnTo>
                      <a:pt x="5480" y="4726"/>
                    </a:lnTo>
                    <a:lnTo>
                      <a:pt x="5480" y="4726"/>
                    </a:lnTo>
                    <a:close/>
                  </a:path>
                </a:pathLst>
              </a:custGeom>
              <a:noFill/>
              <a:ln cap="rnd" cmpd="sng" w="1217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1" name="Google Shape;141;p17"/>
          <p:cNvSpPr/>
          <p:nvPr/>
        </p:nvSpPr>
        <p:spPr>
          <a:xfrm>
            <a:off x="4692208" y="1998116"/>
            <a:ext cx="892200" cy="6981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 txBox="1"/>
          <p:nvPr>
            <p:ph idx="1" type="body"/>
          </p:nvPr>
        </p:nvSpPr>
        <p:spPr>
          <a:xfrm>
            <a:off x="405900" y="1704425"/>
            <a:ext cx="1908000" cy="13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The t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eacher can record the audio of a session, and upload it to the web platform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43" name="Google Shape;143;p17"/>
          <p:cNvSpPr txBox="1"/>
          <p:nvPr>
            <p:ph idx="1" type="body"/>
          </p:nvPr>
        </p:nvSpPr>
        <p:spPr>
          <a:xfrm>
            <a:off x="5941375" y="3462400"/>
            <a:ext cx="2380200" cy="13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The audio record is transcribed using an Automatic Speech Recognition service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Smart Speech App - Teacher module</a:t>
            </a:r>
            <a:endParaRPr sz="2400"/>
          </a:p>
        </p:txBody>
      </p:sp>
      <p:grpSp>
        <p:nvGrpSpPr>
          <p:cNvPr id="149" name="Google Shape;149;p18"/>
          <p:cNvGrpSpPr/>
          <p:nvPr/>
        </p:nvGrpSpPr>
        <p:grpSpPr>
          <a:xfrm>
            <a:off x="1222342" y="1565269"/>
            <a:ext cx="2380086" cy="1794067"/>
            <a:chOff x="4287792" y="2145620"/>
            <a:chExt cx="2557033" cy="1982833"/>
          </a:xfrm>
        </p:grpSpPr>
        <p:grpSp>
          <p:nvGrpSpPr>
            <p:cNvPr id="150" name="Google Shape;150;p18"/>
            <p:cNvGrpSpPr/>
            <p:nvPr/>
          </p:nvGrpSpPr>
          <p:grpSpPr>
            <a:xfrm>
              <a:off x="4287792" y="2145620"/>
              <a:ext cx="2557033" cy="1982833"/>
              <a:chOff x="2583100" y="2973775"/>
              <a:chExt cx="461550" cy="437200"/>
            </a:xfrm>
          </p:grpSpPr>
          <p:sp>
            <p:nvSpPr>
              <p:cNvPr id="151" name="Google Shape;151;p18"/>
              <p:cNvSpPr/>
              <p:nvPr/>
            </p:nvSpPr>
            <p:spPr>
              <a:xfrm>
                <a:off x="2701225" y="3315975"/>
                <a:ext cx="225300" cy="95000"/>
              </a:xfrm>
              <a:custGeom>
                <a:rect b="b" l="l" r="r" t="t"/>
                <a:pathLst>
                  <a:path extrusionOk="0" fill="none" h="3800" w="9012">
                    <a:moveTo>
                      <a:pt x="2947" y="0"/>
                    </a:moveTo>
                    <a:lnTo>
                      <a:pt x="2947" y="2947"/>
                    </a:lnTo>
                    <a:lnTo>
                      <a:pt x="853" y="2947"/>
                    </a:lnTo>
                    <a:lnTo>
                      <a:pt x="853" y="2947"/>
                    </a:lnTo>
                    <a:lnTo>
                      <a:pt x="682" y="2947"/>
                    </a:lnTo>
                    <a:lnTo>
                      <a:pt x="512" y="2996"/>
                    </a:lnTo>
                    <a:lnTo>
                      <a:pt x="365" y="3093"/>
                    </a:lnTo>
                    <a:lnTo>
                      <a:pt x="244" y="3191"/>
                    </a:lnTo>
                    <a:lnTo>
                      <a:pt x="146" y="3313"/>
                    </a:lnTo>
                    <a:lnTo>
                      <a:pt x="49" y="3459"/>
                    </a:lnTo>
                    <a:lnTo>
                      <a:pt x="0" y="3629"/>
                    </a:lnTo>
                    <a:lnTo>
                      <a:pt x="0" y="3800"/>
                    </a:lnTo>
                    <a:lnTo>
                      <a:pt x="9011" y="3800"/>
                    </a:lnTo>
                    <a:lnTo>
                      <a:pt x="9011" y="3800"/>
                    </a:lnTo>
                    <a:lnTo>
                      <a:pt x="9011" y="3629"/>
                    </a:lnTo>
                    <a:lnTo>
                      <a:pt x="8963" y="3459"/>
                    </a:lnTo>
                    <a:lnTo>
                      <a:pt x="8865" y="3313"/>
                    </a:lnTo>
                    <a:lnTo>
                      <a:pt x="8768" y="3191"/>
                    </a:lnTo>
                    <a:lnTo>
                      <a:pt x="8646" y="3093"/>
                    </a:lnTo>
                    <a:lnTo>
                      <a:pt x="8500" y="2996"/>
                    </a:lnTo>
                    <a:lnTo>
                      <a:pt x="8330" y="2947"/>
                    </a:lnTo>
                    <a:lnTo>
                      <a:pt x="8159" y="2947"/>
                    </a:lnTo>
                    <a:lnTo>
                      <a:pt x="6065" y="2947"/>
                    </a:lnTo>
                    <a:lnTo>
                      <a:pt x="6065" y="0"/>
                    </a:lnTo>
                  </a:path>
                </a:pathLst>
              </a:custGeom>
              <a:noFill/>
              <a:ln cap="rnd" cmpd="sng" w="1217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2583100" y="2973775"/>
                <a:ext cx="461550" cy="336125"/>
              </a:xfrm>
              <a:custGeom>
                <a:rect b="b" l="l" r="r" t="t"/>
                <a:pathLst>
                  <a:path extrusionOk="0" fill="none" h="13445" w="18462">
                    <a:moveTo>
                      <a:pt x="17974" y="1"/>
                    </a:move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317" y="50"/>
                    </a:lnTo>
                    <a:lnTo>
                      <a:pt x="220" y="74"/>
                    </a:lnTo>
                    <a:lnTo>
                      <a:pt x="146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2958"/>
                    </a:lnTo>
                    <a:lnTo>
                      <a:pt x="0" y="12958"/>
                    </a:lnTo>
                    <a:lnTo>
                      <a:pt x="25" y="13055"/>
                    </a:lnTo>
                    <a:lnTo>
                      <a:pt x="49" y="13152"/>
                    </a:lnTo>
                    <a:lnTo>
                      <a:pt x="98" y="13226"/>
                    </a:lnTo>
                    <a:lnTo>
                      <a:pt x="146" y="13299"/>
                    </a:lnTo>
                    <a:lnTo>
                      <a:pt x="220" y="13372"/>
                    </a:lnTo>
                    <a:lnTo>
                      <a:pt x="317" y="13396"/>
                    </a:lnTo>
                    <a:lnTo>
                      <a:pt x="390" y="13445"/>
                    </a:lnTo>
                    <a:lnTo>
                      <a:pt x="487" y="13445"/>
                    </a:lnTo>
                    <a:lnTo>
                      <a:pt x="17974" y="13445"/>
                    </a:lnTo>
                    <a:lnTo>
                      <a:pt x="17974" y="13445"/>
                    </a:lnTo>
                    <a:lnTo>
                      <a:pt x="18072" y="13445"/>
                    </a:lnTo>
                    <a:lnTo>
                      <a:pt x="18145" y="13396"/>
                    </a:lnTo>
                    <a:lnTo>
                      <a:pt x="18242" y="13372"/>
                    </a:lnTo>
                    <a:lnTo>
                      <a:pt x="18315" y="13299"/>
                    </a:lnTo>
                    <a:lnTo>
                      <a:pt x="18364" y="13226"/>
                    </a:lnTo>
                    <a:lnTo>
                      <a:pt x="18413" y="13152"/>
                    </a:lnTo>
                    <a:lnTo>
                      <a:pt x="18437" y="13055"/>
                    </a:lnTo>
                    <a:lnTo>
                      <a:pt x="18461" y="12958"/>
                    </a:lnTo>
                    <a:lnTo>
                      <a:pt x="18461" y="488"/>
                    </a:lnTo>
                    <a:lnTo>
                      <a:pt x="18461" y="488"/>
                    </a:lnTo>
                    <a:lnTo>
                      <a:pt x="18437" y="390"/>
                    </a:lnTo>
                    <a:lnTo>
                      <a:pt x="18413" y="293"/>
                    </a:lnTo>
                    <a:lnTo>
                      <a:pt x="18364" y="220"/>
                    </a:lnTo>
                    <a:lnTo>
                      <a:pt x="18315" y="147"/>
                    </a:lnTo>
                    <a:lnTo>
                      <a:pt x="18242" y="74"/>
                    </a:lnTo>
                    <a:lnTo>
                      <a:pt x="18145" y="50"/>
                    </a:lnTo>
                    <a:lnTo>
                      <a:pt x="18072" y="1"/>
                    </a:lnTo>
                    <a:lnTo>
                      <a:pt x="17974" y="1"/>
                    </a:lnTo>
                    <a:lnTo>
                      <a:pt x="17974" y="1"/>
                    </a:lnTo>
                    <a:close/>
                    <a:moveTo>
                      <a:pt x="17000" y="11983"/>
                    </a:moveTo>
                    <a:lnTo>
                      <a:pt x="1462" y="11983"/>
                    </a:lnTo>
                    <a:lnTo>
                      <a:pt x="1462" y="1462"/>
                    </a:lnTo>
                    <a:lnTo>
                      <a:pt x="17000" y="1462"/>
                    </a:lnTo>
                    <a:lnTo>
                      <a:pt x="17000" y="11983"/>
                    </a:lnTo>
                    <a:close/>
                  </a:path>
                </a:pathLst>
              </a:custGeom>
              <a:noFill/>
              <a:ln cap="rnd" cmpd="sng" w="1217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18"/>
            <p:cNvGrpSpPr/>
            <p:nvPr/>
          </p:nvGrpSpPr>
          <p:grpSpPr>
            <a:xfrm>
              <a:off x="4877858" y="2418439"/>
              <a:ext cx="1258710" cy="918386"/>
              <a:chOff x="5143285" y="3025235"/>
              <a:chExt cx="460055" cy="348904"/>
            </a:xfrm>
          </p:grpSpPr>
          <p:sp>
            <p:nvSpPr>
              <p:cNvPr id="154" name="Google Shape;154;p18"/>
              <p:cNvSpPr/>
              <p:nvPr/>
            </p:nvSpPr>
            <p:spPr>
              <a:xfrm>
                <a:off x="5143285" y="3025235"/>
                <a:ext cx="348900" cy="348900"/>
              </a:xfrm>
              <a:custGeom>
                <a:rect b="b" l="l" r="r" t="t"/>
                <a:pathLst>
                  <a:path extrusionOk="0" fill="none" h="13956" w="13956">
                    <a:moveTo>
                      <a:pt x="13323" y="5772"/>
                    </a:moveTo>
                    <a:lnTo>
                      <a:pt x="11861" y="5626"/>
                    </a:lnTo>
                    <a:lnTo>
                      <a:pt x="11861" y="5626"/>
                    </a:lnTo>
                    <a:lnTo>
                      <a:pt x="11788" y="5334"/>
                    </a:lnTo>
                    <a:lnTo>
                      <a:pt x="11667" y="5042"/>
                    </a:lnTo>
                    <a:lnTo>
                      <a:pt x="11545" y="4750"/>
                    </a:lnTo>
                    <a:lnTo>
                      <a:pt x="11399" y="4482"/>
                    </a:lnTo>
                    <a:lnTo>
                      <a:pt x="12300" y="3337"/>
                    </a:lnTo>
                    <a:lnTo>
                      <a:pt x="12300" y="3337"/>
                    </a:lnTo>
                    <a:lnTo>
                      <a:pt x="12373" y="3240"/>
                    </a:lnTo>
                    <a:lnTo>
                      <a:pt x="12422" y="3118"/>
                    </a:lnTo>
                    <a:lnTo>
                      <a:pt x="12446" y="2996"/>
                    </a:lnTo>
                    <a:lnTo>
                      <a:pt x="12446" y="2850"/>
                    </a:lnTo>
                    <a:lnTo>
                      <a:pt x="12422" y="2728"/>
                    </a:lnTo>
                    <a:lnTo>
                      <a:pt x="12397" y="2606"/>
                    </a:lnTo>
                    <a:lnTo>
                      <a:pt x="12324" y="2485"/>
                    </a:lnTo>
                    <a:lnTo>
                      <a:pt x="12251" y="2387"/>
                    </a:lnTo>
                    <a:lnTo>
                      <a:pt x="11569" y="1705"/>
                    </a:lnTo>
                    <a:lnTo>
                      <a:pt x="11569" y="1705"/>
                    </a:lnTo>
                    <a:lnTo>
                      <a:pt x="11472" y="1632"/>
                    </a:lnTo>
                    <a:lnTo>
                      <a:pt x="11350" y="1559"/>
                    </a:lnTo>
                    <a:lnTo>
                      <a:pt x="11228" y="1510"/>
                    </a:lnTo>
                    <a:lnTo>
                      <a:pt x="11106" y="1510"/>
                    </a:lnTo>
                    <a:lnTo>
                      <a:pt x="10960" y="1510"/>
                    </a:lnTo>
                    <a:lnTo>
                      <a:pt x="10838" y="1535"/>
                    </a:lnTo>
                    <a:lnTo>
                      <a:pt x="10717" y="1583"/>
                    </a:lnTo>
                    <a:lnTo>
                      <a:pt x="10619" y="1656"/>
                    </a:lnTo>
                    <a:lnTo>
                      <a:pt x="9475" y="2558"/>
                    </a:lnTo>
                    <a:lnTo>
                      <a:pt x="9475" y="2558"/>
                    </a:lnTo>
                    <a:lnTo>
                      <a:pt x="9207" y="2411"/>
                    </a:lnTo>
                    <a:lnTo>
                      <a:pt x="8914" y="2290"/>
                    </a:lnTo>
                    <a:lnTo>
                      <a:pt x="8622" y="2168"/>
                    </a:lnTo>
                    <a:lnTo>
                      <a:pt x="8330" y="2070"/>
                    </a:lnTo>
                    <a:lnTo>
                      <a:pt x="8159" y="634"/>
                    </a:lnTo>
                    <a:lnTo>
                      <a:pt x="8159" y="634"/>
                    </a:lnTo>
                    <a:lnTo>
                      <a:pt x="8135" y="512"/>
                    </a:lnTo>
                    <a:lnTo>
                      <a:pt x="8086" y="390"/>
                    </a:lnTo>
                    <a:lnTo>
                      <a:pt x="8013" y="293"/>
                    </a:lnTo>
                    <a:lnTo>
                      <a:pt x="7940" y="195"/>
                    </a:lnTo>
                    <a:lnTo>
                      <a:pt x="7818" y="122"/>
                    </a:lnTo>
                    <a:lnTo>
                      <a:pt x="7721" y="49"/>
                    </a:lnTo>
                    <a:lnTo>
                      <a:pt x="7575" y="25"/>
                    </a:lnTo>
                    <a:lnTo>
                      <a:pt x="7453" y="0"/>
                    </a:lnTo>
                    <a:lnTo>
                      <a:pt x="6479" y="0"/>
                    </a:lnTo>
                    <a:lnTo>
                      <a:pt x="6479" y="0"/>
                    </a:lnTo>
                    <a:lnTo>
                      <a:pt x="6357" y="25"/>
                    </a:lnTo>
                    <a:lnTo>
                      <a:pt x="6235" y="49"/>
                    </a:lnTo>
                    <a:lnTo>
                      <a:pt x="6114" y="122"/>
                    </a:lnTo>
                    <a:lnTo>
                      <a:pt x="6016" y="195"/>
                    </a:lnTo>
                    <a:lnTo>
                      <a:pt x="5919" y="293"/>
                    </a:lnTo>
                    <a:lnTo>
                      <a:pt x="5846" y="390"/>
                    </a:lnTo>
                    <a:lnTo>
                      <a:pt x="5797" y="512"/>
                    </a:lnTo>
                    <a:lnTo>
                      <a:pt x="5773" y="634"/>
                    </a:lnTo>
                    <a:lnTo>
                      <a:pt x="5602" y="2070"/>
                    </a:lnTo>
                    <a:lnTo>
                      <a:pt x="5602" y="2070"/>
                    </a:lnTo>
                    <a:lnTo>
                      <a:pt x="5310" y="2168"/>
                    </a:lnTo>
                    <a:lnTo>
                      <a:pt x="5018" y="2290"/>
                    </a:lnTo>
                    <a:lnTo>
                      <a:pt x="4750" y="2411"/>
                    </a:lnTo>
                    <a:lnTo>
                      <a:pt x="4482" y="2558"/>
                    </a:lnTo>
                    <a:lnTo>
                      <a:pt x="3337" y="1656"/>
                    </a:lnTo>
                    <a:lnTo>
                      <a:pt x="3337" y="1656"/>
                    </a:lnTo>
                    <a:lnTo>
                      <a:pt x="3215" y="1583"/>
                    </a:lnTo>
                    <a:lnTo>
                      <a:pt x="3094" y="1535"/>
                    </a:lnTo>
                    <a:lnTo>
                      <a:pt x="2972" y="1510"/>
                    </a:lnTo>
                    <a:lnTo>
                      <a:pt x="2850" y="1510"/>
                    </a:lnTo>
                    <a:lnTo>
                      <a:pt x="2728" y="1510"/>
                    </a:lnTo>
                    <a:lnTo>
                      <a:pt x="2582" y="1559"/>
                    </a:lnTo>
                    <a:lnTo>
                      <a:pt x="2485" y="1632"/>
                    </a:lnTo>
                    <a:lnTo>
                      <a:pt x="2387" y="1705"/>
                    </a:lnTo>
                    <a:lnTo>
                      <a:pt x="1705" y="2387"/>
                    </a:lnTo>
                    <a:lnTo>
                      <a:pt x="1705" y="2387"/>
                    </a:lnTo>
                    <a:lnTo>
                      <a:pt x="1608" y="2485"/>
                    </a:lnTo>
                    <a:lnTo>
                      <a:pt x="1559" y="2606"/>
                    </a:lnTo>
                    <a:lnTo>
                      <a:pt x="1511" y="2728"/>
                    </a:lnTo>
                    <a:lnTo>
                      <a:pt x="1486" y="2850"/>
                    </a:lnTo>
                    <a:lnTo>
                      <a:pt x="1486" y="2996"/>
                    </a:lnTo>
                    <a:lnTo>
                      <a:pt x="1511" y="3118"/>
                    </a:lnTo>
                    <a:lnTo>
                      <a:pt x="1559" y="3240"/>
                    </a:lnTo>
                    <a:lnTo>
                      <a:pt x="1632" y="3337"/>
                    </a:lnTo>
                    <a:lnTo>
                      <a:pt x="2533" y="4482"/>
                    </a:lnTo>
                    <a:lnTo>
                      <a:pt x="2533" y="4482"/>
                    </a:lnTo>
                    <a:lnTo>
                      <a:pt x="2387" y="4750"/>
                    </a:lnTo>
                    <a:lnTo>
                      <a:pt x="2266" y="5042"/>
                    </a:lnTo>
                    <a:lnTo>
                      <a:pt x="2168" y="5334"/>
                    </a:lnTo>
                    <a:lnTo>
                      <a:pt x="2071" y="5626"/>
                    </a:lnTo>
                    <a:lnTo>
                      <a:pt x="634" y="5772"/>
                    </a:lnTo>
                    <a:lnTo>
                      <a:pt x="634" y="5772"/>
                    </a:lnTo>
                    <a:lnTo>
                      <a:pt x="512" y="5821"/>
                    </a:lnTo>
                    <a:lnTo>
                      <a:pt x="390" y="5870"/>
                    </a:lnTo>
                    <a:lnTo>
                      <a:pt x="268" y="5943"/>
                    </a:lnTo>
                    <a:lnTo>
                      <a:pt x="171" y="6016"/>
                    </a:lnTo>
                    <a:lnTo>
                      <a:pt x="98" y="6138"/>
                    </a:lnTo>
                    <a:lnTo>
                      <a:pt x="49" y="6235"/>
                    </a:lnTo>
                    <a:lnTo>
                      <a:pt x="1" y="6381"/>
                    </a:lnTo>
                    <a:lnTo>
                      <a:pt x="1" y="6503"/>
                    </a:lnTo>
                    <a:lnTo>
                      <a:pt x="1" y="7453"/>
                    </a:lnTo>
                    <a:lnTo>
                      <a:pt x="1" y="7453"/>
                    </a:lnTo>
                    <a:lnTo>
                      <a:pt x="1" y="7599"/>
                    </a:lnTo>
                    <a:lnTo>
                      <a:pt x="49" y="7721"/>
                    </a:lnTo>
                    <a:lnTo>
                      <a:pt x="98" y="7843"/>
                    </a:lnTo>
                    <a:lnTo>
                      <a:pt x="171" y="7940"/>
                    </a:lnTo>
                    <a:lnTo>
                      <a:pt x="268" y="8037"/>
                    </a:lnTo>
                    <a:lnTo>
                      <a:pt x="390" y="8111"/>
                    </a:lnTo>
                    <a:lnTo>
                      <a:pt x="512" y="8159"/>
                    </a:lnTo>
                    <a:lnTo>
                      <a:pt x="634" y="8184"/>
                    </a:lnTo>
                    <a:lnTo>
                      <a:pt x="2071" y="8354"/>
                    </a:lnTo>
                    <a:lnTo>
                      <a:pt x="2071" y="8354"/>
                    </a:lnTo>
                    <a:lnTo>
                      <a:pt x="2168" y="8646"/>
                    </a:lnTo>
                    <a:lnTo>
                      <a:pt x="2266" y="8914"/>
                    </a:lnTo>
                    <a:lnTo>
                      <a:pt x="2387" y="9206"/>
                    </a:lnTo>
                    <a:lnTo>
                      <a:pt x="2533" y="9474"/>
                    </a:lnTo>
                    <a:lnTo>
                      <a:pt x="1632" y="10619"/>
                    </a:lnTo>
                    <a:lnTo>
                      <a:pt x="1632" y="10619"/>
                    </a:lnTo>
                    <a:lnTo>
                      <a:pt x="1559" y="10741"/>
                    </a:lnTo>
                    <a:lnTo>
                      <a:pt x="1511" y="10863"/>
                    </a:lnTo>
                    <a:lnTo>
                      <a:pt x="1486" y="10984"/>
                    </a:lnTo>
                    <a:lnTo>
                      <a:pt x="1486" y="11106"/>
                    </a:lnTo>
                    <a:lnTo>
                      <a:pt x="1511" y="11228"/>
                    </a:lnTo>
                    <a:lnTo>
                      <a:pt x="1559" y="11350"/>
                    </a:lnTo>
                    <a:lnTo>
                      <a:pt x="1608" y="11472"/>
                    </a:lnTo>
                    <a:lnTo>
                      <a:pt x="1705" y="11569"/>
                    </a:lnTo>
                    <a:lnTo>
                      <a:pt x="2387" y="12251"/>
                    </a:lnTo>
                    <a:lnTo>
                      <a:pt x="2387" y="12251"/>
                    </a:lnTo>
                    <a:lnTo>
                      <a:pt x="2485" y="12348"/>
                    </a:lnTo>
                    <a:lnTo>
                      <a:pt x="2582" y="12397"/>
                    </a:lnTo>
                    <a:lnTo>
                      <a:pt x="2728" y="12446"/>
                    </a:lnTo>
                    <a:lnTo>
                      <a:pt x="2850" y="12470"/>
                    </a:lnTo>
                    <a:lnTo>
                      <a:pt x="2972" y="12470"/>
                    </a:lnTo>
                    <a:lnTo>
                      <a:pt x="3094" y="12421"/>
                    </a:lnTo>
                    <a:lnTo>
                      <a:pt x="3215" y="12373"/>
                    </a:lnTo>
                    <a:lnTo>
                      <a:pt x="3337" y="12324"/>
                    </a:lnTo>
                    <a:lnTo>
                      <a:pt x="4482" y="11423"/>
                    </a:lnTo>
                    <a:lnTo>
                      <a:pt x="4482" y="11423"/>
                    </a:lnTo>
                    <a:lnTo>
                      <a:pt x="4750" y="11545"/>
                    </a:lnTo>
                    <a:lnTo>
                      <a:pt x="5018" y="11691"/>
                    </a:lnTo>
                    <a:lnTo>
                      <a:pt x="5310" y="11788"/>
                    </a:lnTo>
                    <a:lnTo>
                      <a:pt x="5602" y="11886"/>
                    </a:lnTo>
                    <a:lnTo>
                      <a:pt x="5773" y="13322"/>
                    </a:lnTo>
                    <a:lnTo>
                      <a:pt x="5773" y="13322"/>
                    </a:lnTo>
                    <a:lnTo>
                      <a:pt x="5797" y="13444"/>
                    </a:lnTo>
                    <a:lnTo>
                      <a:pt x="5846" y="13566"/>
                    </a:lnTo>
                    <a:lnTo>
                      <a:pt x="5919" y="13688"/>
                    </a:lnTo>
                    <a:lnTo>
                      <a:pt x="6016" y="13785"/>
                    </a:lnTo>
                    <a:lnTo>
                      <a:pt x="6114" y="13858"/>
                    </a:lnTo>
                    <a:lnTo>
                      <a:pt x="6235" y="13907"/>
                    </a:lnTo>
                    <a:lnTo>
                      <a:pt x="6357" y="13956"/>
                    </a:lnTo>
                    <a:lnTo>
                      <a:pt x="6479" y="13956"/>
                    </a:lnTo>
                    <a:lnTo>
                      <a:pt x="7453" y="13956"/>
                    </a:lnTo>
                    <a:lnTo>
                      <a:pt x="7453" y="13956"/>
                    </a:lnTo>
                    <a:lnTo>
                      <a:pt x="7575" y="13956"/>
                    </a:lnTo>
                    <a:lnTo>
                      <a:pt x="7721" y="13907"/>
                    </a:lnTo>
                    <a:lnTo>
                      <a:pt x="7818" y="13858"/>
                    </a:lnTo>
                    <a:lnTo>
                      <a:pt x="7940" y="13785"/>
                    </a:lnTo>
                    <a:lnTo>
                      <a:pt x="8013" y="13688"/>
                    </a:lnTo>
                    <a:lnTo>
                      <a:pt x="8086" y="13566"/>
                    </a:lnTo>
                    <a:lnTo>
                      <a:pt x="8135" y="13444"/>
                    </a:lnTo>
                    <a:lnTo>
                      <a:pt x="8159" y="13322"/>
                    </a:lnTo>
                    <a:lnTo>
                      <a:pt x="8330" y="11886"/>
                    </a:lnTo>
                    <a:lnTo>
                      <a:pt x="8330" y="11886"/>
                    </a:lnTo>
                    <a:lnTo>
                      <a:pt x="8622" y="11788"/>
                    </a:lnTo>
                    <a:lnTo>
                      <a:pt x="8914" y="11691"/>
                    </a:lnTo>
                    <a:lnTo>
                      <a:pt x="9207" y="11545"/>
                    </a:lnTo>
                    <a:lnTo>
                      <a:pt x="9475" y="11423"/>
                    </a:lnTo>
                    <a:lnTo>
                      <a:pt x="10619" y="12324"/>
                    </a:lnTo>
                    <a:lnTo>
                      <a:pt x="10619" y="12324"/>
                    </a:lnTo>
                    <a:lnTo>
                      <a:pt x="10717" y="12373"/>
                    </a:lnTo>
                    <a:lnTo>
                      <a:pt x="10838" y="12421"/>
                    </a:lnTo>
                    <a:lnTo>
                      <a:pt x="10960" y="12470"/>
                    </a:lnTo>
                    <a:lnTo>
                      <a:pt x="11106" y="12470"/>
                    </a:lnTo>
                    <a:lnTo>
                      <a:pt x="11228" y="12446"/>
                    </a:lnTo>
                    <a:lnTo>
                      <a:pt x="11350" y="12397"/>
                    </a:lnTo>
                    <a:lnTo>
                      <a:pt x="11472" y="12348"/>
                    </a:lnTo>
                    <a:lnTo>
                      <a:pt x="11569" y="12251"/>
                    </a:lnTo>
                    <a:lnTo>
                      <a:pt x="12251" y="11569"/>
                    </a:lnTo>
                    <a:lnTo>
                      <a:pt x="12251" y="11569"/>
                    </a:lnTo>
                    <a:lnTo>
                      <a:pt x="12324" y="11472"/>
                    </a:lnTo>
                    <a:lnTo>
                      <a:pt x="12397" y="11350"/>
                    </a:lnTo>
                    <a:lnTo>
                      <a:pt x="12422" y="11228"/>
                    </a:lnTo>
                    <a:lnTo>
                      <a:pt x="12446" y="11106"/>
                    </a:lnTo>
                    <a:lnTo>
                      <a:pt x="12446" y="10984"/>
                    </a:lnTo>
                    <a:lnTo>
                      <a:pt x="12422" y="10863"/>
                    </a:lnTo>
                    <a:lnTo>
                      <a:pt x="12373" y="10741"/>
                    </a:lnTo>
                    <a:lnTo>
                      <a:pt x="12300" y="10619"/>
                    </a:lnTo>
                    <a:lnTo>
                      <a:pt x="11399" y="9474"/>
                    </a:lnTo>
                    <a:lnTo>
                      <a:pt x="11399" y="9474"/>
                    </a:lnTo>
                    <a:lnTo>
                      <a:pt x="11545" y="9206"/>
                    </a:lnTo>
                    <a:lnTo>
                      <a:pt x="11667" y="8914"/>
                    </a:lnTo>
                    <a:lnTo>
                      <a:pt x="11788" y="8646"/>
                    </a:lnTo>
                    <a:lnTo>
                      <a:pt x="11861" y="8354"/>
                    </a:lnTo>
                    <a:lnTo>
                      <a:pt x="13323" y="8184"/>
                    </a:lnTo>
                    <a:lnTo>
                      <a:pt x="13323" y="8184"/>
                    </a:lnTo>
                    <a:lnTo>
                      <a:pt x="13444" y="8159"/>
                    </a:lnTo>
                    <a:lnTo>
                      <a:pt x="13566" y="8111"/>
                    </a:lnTo>
                    <a:lnTo>
                      <a:pt x="13664" y="8037"/>
                    </a:lnTo>
                    <a:lnTo>
                      <a:pt x="13761" y="7940"/>
                    </a:lnTo>
                    <a:lnTo>
                      <a:pt x="13834" y="7843"/>
                    </a:lnTo>
                    <a:lnTo>
                      <a:pt x="13907" y="7721"/>
                    </a:lnTo>
                    <a:lnTo>
                      <a:pt x="13932" y="7599"/>
                    </a:lnTo>
                    <a:lnTo>
                      <a:pt x="13956" y="7453"/>
                    </a:lnTo>
                    <a:lnTo>
                      <a:pt x="13956" y="6503"/>
                    </a:lnTo>
                    <a:lnTo>
                      <a:pt x="13956" y="6503"/>
                    </a:lnTo>
                    <a:lnTo>
                      <a:pt x="13932" y="6381"/>
                    </a:lnTo>
                    <a:lnTo>
                      <a:pt x="13907" y="6235"/>
                    </a:lnTo>
                    <a:lnTo>
                      <a:pt x="13834" y="6138"/>
                    </a:lnTo>
                    <a:lnTo>
                      <a:pt x="13761" y="6016"/>
                    </a:lnTo>
                    <a:lnTo>
                      <a:pt x="13664" y="5943"/>
                    </a:lnTo>
                    <a:lnTo>
                      <a:pt x="13566" y="5870"/>
                    </a:lnTo>
                    <a:lnTo>
                      <a:pt x="13444" y="5821"/>
                    </a:lnTo>
                    <a:lnTo>
                      <a:pt x="13323" y="5772"/>
                    </a:lnTo>
                    <a:lnTo>
                      <a:pt x="13323" y="5772"/>
                    </a:lnTo>
                    <a:close/>
                    <a:moveTo>
                      <a:pt x="8573" y="8598"/>
                    </a:moveTo>
                    <a:lnTo>
                      <a:pt x="8573" y="8598"/>
                    </a:lnTo>
                    <a:lnTo>
                      <a:pt x="8403" y="8744"/>
                    </a:lnTo>
                    <a:lnTo>
                      <a:pt x="8232" y="8890"/>
                    </a:lnTo>
                    <a:lnTo>
                      <a:pt x="8038" y="8987"/>
                    </a:lnTo>
                    <a:lnTo>
                      <a:pt x="7818" y="9085"/>
                    </a:lnTo>
                    <a:lnTo>
                      <a:pt x="7624" y="9158"/>
                    </a:lnTo>
                    <a:lnTo>
                      <a:pt x="7404" y="9206"/>
                    </a:lnTo>
                    <a:lnTo>
                      <a:pt x="7185" y="9231"/>
                    </a:lnTo>
                    <a:lnTo>
                      <a:pt x="6966" y="9255"/>
                    </a:lnTo>
                    <a:lnTo>
                      <a:pt x="6747" y="9231"/>
                    </a:lnTo>
                    <a:lnTo>
                      <a:pt x="6528" y="9206"/>
                    </a:lnTo>
                    <a:lnTo>
                      <a:pt x="6333" y="9158"/>
                    </a:lnTo>
                    <a:lnTo>
                      <a:pt x="6114" y="9085"/>
                    </a:lnTo>
                    <a:lnTo>
                      <a:pt x="5919" y="8987"/>
                    </a:lnTo>
                    <a:lnTo>
                      <a:pt x="5724" y="8890"/>
                    </a:lnTo>
                    <a:lnTo>
                      <a:pt x="5529" y="8744"/>
                    </a:lnTo>
                    <a:lnTo>
                      <a:pt x="5359" y="8598"/>
                    </a:lnTo>
                    <a:lnTo>
                      <a:pt x="5359" y="8598"/>
                    </a:lnTo>
                    <a:lnTo>
                      <a:pt x="5212" y="8427"/>
                    </a:lnTo>
                    <a:lnTo>
                      <a:pt x="5066" y="8232"/>
                    </a:lnTo>
                    <a:lnTo>
                      <a:pt x="4969" y="8037"/>
                    </a:lnTo>
                    <a:lnTo>
                      <a:pt x="4871" y="7843"/>
                    </a:lnTo>
                    <a:lnTo>
                      <a:pt x="4798" y="7623"/>
                    </a:lnTo>
                    <a:lnTo>
                      <a:pt x="4750" y="7404"/>
                    </a:lnTo>
                    <a:lnTo>
                      <a:pt x="4701" y="7209"/>
                    </a:lnTo>
                    <a:lnTo>
                      <a:pt x="4701" y="6990"/>
                    </a:lnTo>
                    <a:lnTo>
                      <a:pt x="4701" y="6771"/>
                    </a:lnTo>
                    <a:lnTo>
                      <a:pt x="4750" y="6552"/>
                    </a:lnTo>
                    <a:lnTo>
                      <a:pt x="4798" y="6333"/>
                    </a:lnTo>
                    <a:lnTo>
                      <a:pt x="4871" y="6138"/>
                    </a:lnTo>
                    <a:lnTo>
                      <a:pt x="4969" y="5919"/>
                    </a:lnTo>
                    <a:lnTo>
                      <a:pt x="5066" y="5724"/>
                    </a:lnTo>
                    <a:lnTo>
                      <a:pt x="5212" y="5553"/>
                    </a:lnTo>
                    <a:lnTo>
                      <a:pt x="5359" y="5383"/>
                    </a:lnTo>
                    <a:lnTo>
                      <a:pt x="5359" y="5383"/>
                    </a:lnTo>
                    <a:lnTo>
                      <a:pt x="5529" y="5212"/>
                    </a:lnTo>
                    <a:lnTo>
                      <a:pt x="5724" y="5091"/>
                    </a:lnTo>
                    <a:lnTo>
                      <a:pt x="5919" y="4969"/>
                    </a:lnTo>
                    <a:lnTo>
                      <a:pt x="6114" y="4871"/>
                    </a:lnTo>
                    <a:lnTo>
                      <a:pt x="6333" y="4798"/>
                    </a:lnTo>
                    <a:lnTo>
                      <a:pt x="6528" y="4750"/>
                    </a:lnTo>
                    <a:lnTo>
                      <a:pt x="6747" y="4725"/>
                    </a:lnTo>
                    <a:lnTo>
                      <a:pt x="6966" y="4701"/>
                    </a:lnTo>
                    <a:lnTo>
                      <a:pt x="7185" y="4725"/>
                    </a:lnTo>
                    <a:lnTo>
                      <a:pt x="7404" y="4750"/>
                    </a:lnTo>
                    <a:lnTo>
                      <a:pt x="7624" y="4798"/>
                    </a:lnTo>
                    <a:lnTo>
                      <a:pt x="7818" y="4871"/>
                    </a:lnTo>
                    <a:lnTo>
                      <a:pt x="8038" y="4969"/>
                    </a:lnTo>
                    <a:lnTo>
                      <a:pt x="8232" y="5091"/>
                    </a:lnTo>
                    <a:lnTo>
                      <a:pt x="8403" y="5212"/>
                    </a:lnTo>
                    <a:lnTo>
                      <a:pt x="8573" y="5383"/>
                    </a:lnTo>
                    <a:lnTo>
                      <a:pt x="8573" y="5383"/>
                    </a:lnTo>
                    <a:lnTo>
                      <a:pt x="8744" y="5553"/>
                    </a:lnTo>
                    <a:lnTo>
                      <a:pt x="8866" y="5724"/>
                    </a:lnTo>
                    <a:lnTo>
                      <a:pt x="8987" y="5919"/>
                    </a:lnTo>
                    <a:lnTo>
                      <a:pt x="9085" y="6138"/>
                    </a:lnTo>
                    <a:lnTo>
                      <a:pt x="9158" y="6333"/>
                    </a:lnTo>
                    <a:lnTo>
                      <a:pt x="9207" y="6552"/>
                    </a:lnTo>
                    <a:lnTo>
                      <a:pt x="9231" y="6771"/>
                    </a:lnTo>
                    <a:lnTo>
                      <a:pt x="9231" y="6990"/>
                    </a:lnTo>
                    <a:lnTo>
                      <a:pt x="9231" y="7209"/>
                    </a:lnTo>
                    <a:lnTo>
                      <a:pt x="9207" y="7404"/>
                    </a:lnTo>
                    <a:lnTo>
                      <a:pt x="9158" y="7623"/>
                    </a:lnTo>
                    <a:lnTo>
                      <a:pt x="9085" y="7843"/>
                    </a:lnTo>
                    <a:lnTo>
                      <a:pt x="8987" y="8037"/>
                    </a:lnTo>
                    <a:lnTo>
                      <a:pt x="8866" y="8232"/>
                    </a:lnTo>
                    <a:lnTo>
                      <a:pt x="8744" y="8427"/>
                    </a:lnTo>
                    <a:lnTo>
                      <a:pt x="8573" y="8598"/>
                    </a:lnTo>
                    <a:lnTo>
                      <a:pt x="8573" y="8598"/>
                    </a:lnTo>
                    <a:close/>
                  </a:path>
                </a:pathLst>
              </a:custGeom>
              <a:noFill/>
              <a:ln cap="rnd" cmpd="sng" w="1217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5404815" y="3175615"/>
                <a:ext cx="198525" cy="198525"/>
              </a:xfrm>
              <a:custGeom>
                <a:rect b="b" l="l" r="r" t="t"/>
                <a:pathLst>
                  <a:path extrusionOk="0" fill="none" h="7941" w="7941">
                    <a:moveTo>
                      <a:pt x="7258" y="2144"/>
                    </a:moveTo>
                    <a:lnTo>
                      <a:pt x="6138" y="2388"/>
                    </a:lnTo>
                    <a:lnTo>
                      <a:pt x="6138" y="2388"/>
                    </a:lnTo>
                    <a:lnTo>
                      <a:pt x="6016" y="2217"/>
                    </a:lnTo>
                    <a:lnTo>
                      <a:pt x="5870" y="2071"/>
                    </a:lnTo>
                    <a:lnTo>
                      <a:pt x="6260" y="975"/>
                    </a:lnTo>
                    <a:lnTo>
                      <a:pt x="6260" y="975"/>
                    </a:lnTo>
                    <a:lnTo>
                      <a:pt x="6284" y="902"/>
                    </a:lnTo>
                    <a:lnTo>
                      <a:pt x="6284" y="829"/>
                    </a:lnTo>
                    <a:lnTo>
                      <a:pt x="6260" y="683"/>
                    </a:lnTo>
                    <a:lnTo>
                      <a:pt x="6162" y="561"/>
                    </a:lnTo>
                    <a:lnTo>
                      <a:pt x="6114" y="488"/>
                    </a:lnTo>
                    <a:lnTo>
                      <a:pt x="6065" y="464"/>
                    </a:lnTo>
                    <a:lnTo>
                      <a:pt x="5553" y="196"/>
                    </a:lnTo>
                    <a:lnTo>
                      <a:pt x="5553" y="196"/>
                    </a:lnTo>
                    <a:lnTo>
                      <a:pt x="5480" y="171"/>
                    </a:lnTo>
                    <a:lnTo>
                      <a:pt x="5407" y="171"/>
                    </a:lnTo>
                    <a:lnTo>
                      <a:pt x="5261" y="171"/>
                    </a:lnTo>
                    <a:lnTo>
                      <a:pt x="5115" y="244"/>
                    </a:lnTo>
                    <a:lnTo>
                      <a:pt x="5066" y="293"/>
                    </a:lnTo>
                    <a:lnTo>
                      <a:pt x="5018" y="342"/>
                    </a:lnTo>
                    <a:lnTo>
                      <a:pt x="4384" y="1316"/>
                    </a:lnTo>
                    <a:lnTo>
                      <a:pt x="4384" y="1316"/>
                    </a:lnTo>
                    <a:lnTo>
                      <a:pt x="4165" y="1292"/>
                    </a:lnTo>
                    <a:lnTo>
                      <a:pt x="3970" y="1292"/>
                    </a:lnTo>
                    <a:lnTo>
                      <a:pt x="3483" y="244"/>
                    </a:lnTo>
                    <a:lnTo>
                      <a:pt x="3483" y="244"/>
                    </a:lnTo>
                    <a:lnTo>
                      <a:pt x="3435" y="171"/>
                    </a:lnTo>
                    <a:lnTo>
                      <a:pt x="3386" y="123"/>
                    </a:lnTo>
                    <a:lnTo>
                      <a:pt x="3264" y="50"/>
                    </a:lnTo>
                    <a:lnTo>
                      <a:pt x="3118" y="1"/>
                    </a:lnTo>
                    <a:lnTo>
                      <a:pt x="3045" y="1"/>
                    </a:lnTo>
                    <a:lnTo>
                      <a:pt x="2972" y="25"/>
                    </a:lnTo>
                    <a:lnTo>
                      <a:pt x="2436" y="196"/>
                    </a:lnTo>
                    <a:lnTo>
                      <a:pt x="2436" y="196"/>
                    </a:lnTo>
                    <a:lnTo>
                      <a:pt x="2363" y="220"/>
                    </a:lnTo>
                    <a:lnTo>
                      <a:pt x="2290" y="269"/>
                    </a:lnTo>
                    <a:lnTo>
                      <a:pt x="2192" y="391"/>
                    </a:lnTo>
                    <a:lnTo>
                      <a:pt x="2144" y="537"/>
                    </a:lnTo>
                    <a:lnTo>
                      <a:pt x="2144" y="610"/>
                    </a:lnTo>
                    <a:lnTo>
                      <a:pt x="2144" y="683"/>
                    </a:lnTo>
                    <a:lnTo>
                      <a:pt x="2387" y="1828"/>
                    </a:lnTo>
                    <a:lnTo>
                      <a:pt x="2387" y="1828"/>
                    </a:lnTo>
                    <a:lnTo>
                      <a:pt x="2217" y="1949"/>
                    </a:lnTo>
                    <a:lnTo>
                      <a:pt x="2071" y="2095"/>
                    </a:lnTo>
                    <a:lnTo>
                      <a:pt x="999" y="1681"/>
                    </a:lnTo>
                    <a:lnTo>
                      <a:pt x="999" y="1681"/>
                    </a:lnTo>
                    <a:lnTo>
                      <a:pt x="926" y="1681"/>
                    </a:lnTo>
                    <a:lnTo>
                      <a:pt x="829" y="1657"/>
                    </a:lnTo>
                    <a:lnTo>
                      <a:pt x="682" y="1706"/>
                    </a:lnTo>
                    <a:lnTo>
                      <a:pt x="561" y="1779"/>
                    </a:lnTo>
                    <a:lnTo>
                      <a:pt x="512" y="1828"/>
                    </a:lnTo>
                    <a:lnTo>
                      <a:pt x="463" y="1901"/>
                    </a:lnTo>
                    <a:lnTo>
                      <a:pt x="220" y="2388"/>
                    </a:lnTo>
                    <a:lnTo>
                      <a:pt x="220" y="2388"/>
                    </a:lnTo>
                    <a:lnTo>
                      <a:pt x="195" y="2461"/>
                    </a:lnTo>
                    <a:lnTo>
                      <a:pt x="171" y="2534"/>
                    </a:lnTo>
                    <a:lnTo>
                      <a:pt x="195" y="2704"/>
                    </a:lnTo>
                    <a:lnTo>
                      <a:pt x="244" y="2826"/>
                    </a:lnTo>
                    <a:lnTo>
                      <a:pt x="293" y="2899"/>
                    </a:lnTo>
                    <a:lnTo>
                      <a:pt x="366" y="2948"/>
                    </a:lnTo>
                    <a:lnTo>
                      <a:pt x="1340" y="3581"/>
                    </a:lnTo>
                    <a:lnTo>
                      <a:pt x="1340" y="3581"/>
                    </a:lnTo>
                    <a:lnTo>
                      <a:pt x="1316" y="3776"/>
                    </a:lnTo>
                    <a:lnTo>
                      <a:pt x="1291" y="3995"/>
                    </a:lnTo>
                    <a:lnTo>
                      <a:pt x="244" y="4482"/>
                    </a:lnTo>
                    <a:lnTo>
                      <a:pt x="244" y="4482"/>
                    </a:lnTo>
                    <a:lnTo>
                      <a:pt x="195" y="4507"/>
                    </a:lnTo>
                    <a:lnTo>
                      <a:pt x="122" y="4555"/>
                    </a:lnTo>
                    <a:lnTo>
                      <a:pt x="49" y="4701"/>
                    </a:lnTo>
                    <a:lnTo>
                      <a:pt x="0" y="4848"/>
                    </a:lnTo>
                    <a:lnTo>
                      <a:pt x="25" y="4921"/>
                    </a:lnTo>
                    <a:lnTo>
                      <a:pt x="25" y="4994"/>
                    </a:lnTo>
                    <a:lnTo>
                      <a:pt x="220" y="5530"/>
                    </a:lnTo>
                    <a:lnTo>
                      <a:pt x="220" y="5530"/>
                    </a:lnTo>
                    <a:lnTo>
                      <a:pt x="244" y="5578"/>
                    </a:lnTo>
                    <a:lnTo>
                      <a:pt x="293" y="5651"/>
                    </a:lnTo>
                    <a:lnTo>
                      <a:pt x="390" y="5749"/>
                    </a:lnTo>
                    <a:lnTo>
                      <a:pt x="536" y="5797"/>
                    </a:lnTo>
                    <a:lnTo>
                      <a:pt x="609" y="5797"/>
                    </a:lnTo>
                    <a:lnTo>
                      <a:pt x="682" y="5797"/>
                    </a:lnTo>
                    <a:lnTo>
                      <a:pt x="1827" y="5554"/>
                    </a:lnTo>
                    <a:lnTo>
                      <a:pt x="1827" y="5554"/>
                    </a:lnTo>
                    <a:lnTo>
                      <a:pt x="1949" y="5724"/>
                    </a:lnTo>
                    <a:lnTo>
                      <a:pt x="2095" y="5870"/>
                    </a:lnTo>
                    <a:lnTo>
                      <a:pt x="1705" y="6966"/>
                    </a:lnTo>
                    <a:lnTo>
                      <a:pt x="1705" y="6966"/>
                    </a:lnTo>
                    <a:lnTo>
                      <a:pt x="1681" y="7040"/>
                    </a:lnTo>
                    <a:lnTo>
                      <a:pt x="1681" y="7113"/>
                    </a:lnTo>
                    <a:lnTo>
                      <a:pt x="1705" y="7259"/>
                    </a:lnTo>
                    <a:lnTo>
                      <a:pt x="1778" y="7380"/>
                    </a:lnTo>
                    <a:lnTo>
                      <a:pt x="1851" y="7429"/>
                    </a:lnTo>
                    <a:lnTo>
                      <a:pt x="1900" y="7478"/>
                    </a:lnTo>
                    <a:lnTo>
                      <a:pt x="2412" y="7721"/>
                    </a:lnTo>
                    <a:lnTo>
                      <a:pt x="2412" y="7721"/>
                    </a:lnTo>
                    <a:lnTo>
                      <a:pt x="2485" y="7770"/>
                    </a:lnTo>
                    <a:lnTo>
                      <a:pt x="2558" y="7770"/>
                    </a:lnTo>
                    <a:lnTo>
                      <a:pt x="2704" y="7770"/>
                    </a:lnTo>
                    <a:lnTo>
                      <a:pt x="2850" y="7697"/>
                    </a:lnTo>
                    <a:lnTo>
                      <a:pt x="2899" y="7648"/>
                    </a:lnTo>
                    <a:lnTo>
                      <a:pt x="2947" y="7600"/>
                    </a:lnTo>
                    <a:lnTo>
                      <a:pt x="3581" y="6625"/>
                    </a:lnTo>
                    <a:lnTo>
                      <a:pt x="3581" y="6625"/>
                    </a:lnTo>
                    <a:lnTo>
                      <a:pt x="3800" y="6650"/>
                    </a:lnTo>
                    <a:lnTo>
                      <a:pt x="3995" y="6650"/>
                    </a:lnTo>
                    <a:lnTo>
                      <a:pt x="4482" y="7697"/>
                    </a:lnTo>
                    <a:lnTo>
                      <a:pt x="4482" y="7697"/>
                    </a:lnTo>
                    <a:lnTo>
                      <a:pt x="4531" y="7770"/>
                    </a:lnTo>
                    <a:lnTo>
                      <a:pt x="4579" y="7819"/>
                    </a:lnTo>
                    <a:lnTo>
                      <a:pt x="4701" y="7892"/>
                    </a:lnTo>
                    <a:lnTo>
                      <a:pt x="4847" y="7941"/>
                    </a:lnTo>
                    <a:lnTo>
                      <a:pt x="4920" y="7941"/>
                    </a:lnTo>
                    <a:lnTo>
                      <a:pt x="4993" y="7916"/>
                    </a:lnTo>
                    <a:lnTo>
                      <a:pt x="5529" y="7746"/>
                    </a:lnTo>
                    <a:lnTo>
                      <a:pt x="5529" y="7746"/>
                    </a:lnTo>
                    <a:lnTo>
                      <a:pt x="5602" y="7721"/>
                    </a:lnTo>
                    <a:lnTo>
                      <a:pt x="5651" y="7673"/>
                    </a:lnTo>
                    <a:lnTo>
                      <a:pt x="5748" y="7551"/>
                    </a:lnTo>
                    <a:lnTo>
                      <a:pt x="5821" y="7405"/>
                    </a:lnTo>
                    <a:lnTo>
                      <a:pt x="5821" y="7332"/>
                    </a:lnTo>
                    <a:lnTo>
                      <a:pt x="5821" y="7259"/>
                    </a:lnTo>
                    <a:lnTo>
                      <a:pt x="5578" y="6114"/>
                    </a:lnTo>
                    <a:lnTo>
                      <a:pt x="5578" y="6114"/>
                    </a:lnTo>
                    <a:lnTo>
                      <a:pt x="5724" y="5992"/>
                    </a:lnTo>
                    <a:lnTo>
                      <a:pt x="5894" y="5846"/>
                    </a:lnTo>
                    <a:lnTo>
                      <a:pt x="6966" y="6260"/>
                    </a:lnTo>
                    <a:lnTo>
                      <a:pt x="6966" y="6260"/>
                    </a:lnTo>
                    <a:lnTo>
                      <a:pt x="7039" y="6260"/>
                    </a:lnTo>
                    <a:lnTo>
                      <a:pt x="7112" y="6285"/>
                    </a:lnTo>
                    <a:lnTo>
                      <a:pt x="7258" y="6236"/>
                    </a:lnTo>
                    <a:lnTo>
                      <a:pt x="7404" y="6163"/>
                    </a:lnTo>
                    <a:lnTo>
                      <a:pt x="7453" y="6114"/>
                    </a:lnTo>
                    <a:lnTo>
                      <a:pt x="7502" y="6041"/>
                    </a:lnTo>
                    <a:lnTo>
                      <a:pt x="7745" y="5530"/>
                    </a:lnTo>
                    <a:lnTo>
                      <a:pt x="7745" y="5530"/>
                    </a:lnTo>
                    <a:lnTo>
                      <a:pt x="7770" y="5481"/>
                    </a:lnTo>
                    <a:lnTo>
                      <a:pt x="7794" y="5383"/>
                    </a:lnTo>
                    <a:lnTo>
                      <a:pt x="7770" y="5237"/>
                    </a:lnTo>
                    <a:lnTo>
                      <a:pt x="7697" y="5115"/>
                    </a:lnTo>
                    <a:lnTo>
                      <a:pt x="7648" y="5042"/>
                    </a:lnTo>
                    <a:lnTo>
                      <a:pt x="7599" y="4994"/>
                    </a:lnTo>
                    <a:lnTo>
                      <a:pt x="6625" y="4360"/>
                    </a:lnTo>
                    <a:lnTo>
                      <a:pt x="6625" y="4360"/>
                    </a:lnTo>
                    <a:lnTo>
                      <a:pt x="6649" y="4166"/>
                    </a:lnTo>
                    <a:lnTo>
                      <a:pt x="6649" y="3946"/>
                    </a:lnTo>
                    <a:lnTo>
                      <a:pt x="7697" y="3459"/>
                    </a:lnTo>
                    <a:lnTo>
                      <a:pt x="7697" y="3459"/>
                    </a:lnTo>
                    <a:lnTo>
                      <a:pt x="7770" y="3435"/>
                    </a:lnTo>
                    <a:lnTo>
                      <a:pt x="7843" y="3386"/>
                    </a:lnTo>
                    <a:lnTo>
                      <a:pt x="7916" y="3240"/>
                    </a:lnTo>
                    <a:lnTo>
                      <a:pt x="7940" y="3094"/>
                    </a:lnTo>
                    <a:lnTo>
                      <a:pt x="7940" y="3021"/>
                    </a:lnTo>
                    <a:lnTo>
                      <a:pt x="7940" y="2948"/>
                    </a:lnTo>
                    <a:lnTo>
                      <a:pt x="7745" y="2412"/>
                    </a:lnTo>
                    <a:lnTo>
                      <a:pt x="7745" y="2412"/>
                    </a:lnTo>
                    <a:lnTo>
                      <a:pt x="7721" y="2339"/>
                    </a:lnTo>
                    <a:lnTo>
                      <a:pt x="7672" y="2290"/>
                    </a:lnTo>
                    <a:lnTo>
                      <a:pt x="7551" y="2193"/>
                    </a:lnTo>
                    <a:lnTo>
                      <a:pt x="7429" y="2144"/>
                    </a:lnTo>
                    <a:lnTo>
                      <a:pt x="7356" y="2144"/>
                    </a:lnTo>
                    <a:lnTo>
                      <a:pt x="7258" y="2144"/>
                    </a:lnTo>
                    <a:lnTo>
                      <a:pt x="7258" y="2144"/>
                    </a:lnTo>
                    <a:close/>
                    <a:moveTo>
                      <a:pt x="5480" y="4726"/>
                    </a:moveTo>
                    <a:lnTo>
                      <a:pt x="5480" y="4726"/>
                    </a:lnTo>
                    <a:lnTo>
                      <a:pt x="5383" y="4872"/>
                    </a:lnTo>
                    <a:lnTo>
                      <a:pt x="5286" y="4994"/>
                    </a:lnTo>
                    <a:lnTo>
                      <a:pt x="5188" y="5140"/>
                    </a:lnTo>
                    <a:lnTo>
                      <a:pt x="5066" y="5237"/>
                    </a:lnTo>
                    <a:lnTo>
                      <a:pt x="4945" y="5335"/>
                    </a:lnTo>
                    <a:lnTo>
                      <a:pt x="4798" y="5432"/>
                    </a:lnTo>
                    <a:lnTo>
                      <a:pt x="4652" y="5505"/>
                    </a:lnTo>
                    <a:lnTo>
                      <a:pt x="4506" y="5554"/>
                    </a:lnTo>
                    <a:lnTo>
                      <a:pt x="4360" y="5603"/>
                    </a:lnTo>
                    <a:lnTo>
                      <a:pt x="4190" y="5627"/>
                    </a:lnTo>
                    <a:lnTo>
                      <a:pt x="4043" y="5651"/>
                    </a:lnTo>
                    <a:lnTo>
                      <a:pt x="3873" y="5627"/>
                    </a:lnTo>
                    <a:lnTo>
                      <a:pt x="3702" y="5627"/>
                    </a:lnTo>
                    <a:lnTo>
                      <a:pt x="3556" y="5578"/>
                    </a:lnTo>
                    <a:lnTo>
                      <a:pt x="3386" y="5530"/>
                    </a:lnTo>
                    <a:lnTo>
                      <a:pt x="3240" y="5456"/>
                    </a:lnTo>
                    <a:lnTo>
                      <a:pt x="3240" y="5456"/>
                    </a:lnTo>
                    <a:lnTo>
                      <a:pt x="3094" y="5383"/>
                    </a:lnTo>
                    <a:lnTo>
                      <a:pt x="2947" y="5286"/>
                    </a:lnTo>
                    <a:lnTo>
                      <a:pt x="2826" y="5164"/>
                    </a:lnTo>
                    <a:lnTo>
                      <a:pt x="2704" y="5067"/>
                    </a:lnTo>
                    <a:lnTo>
                      <a:pt x="2606" y="4921"/>
                    </a:lnTo>
                    <a:lnTo>
                      <a:pt x="2533" y="4799"/>
                    </a:lnTo>
                    <a:lnTo>
                      <a:pt x="2460" y="4653"/>
                    </a:lnTo>
                    <a:lnTo>
                      <a:pt x="2387" y="4507"/>
                    </a:lnTo>
                    <a:lnTo>
                      <a:pt x="2363" y="4336"/>
                    </a:lnTo>
                    <a:lnTo>
                      <a:pt x="2314" y="4190"/>
                    </a:lnTo>
                    <a:lnTo>
                      <a:pt x="2314" y="4020"/>
                    </a:lnTo>
                    <a:lnTo>
                      <a:pt x="2314" y="3873"/>
                    </a:lnTo>
                    <a:lnTo>
                      <a:pt x="2339" y="3703"/>
                    </a:lnTo>
                    <a:lnTo>
                      <a:pt x="2363" y="3532"/>
                    </a:lnTo>
                    <a:lnTo>
                      <a:pt x="2412" y="3386"/>
                    </a:lnTo>
                    <a:lnTo>
                      <a:pt x="2485" y="3216"/>
                    </a:lnTo>
                    <a:lnTo>
                      <a:pt x="2485" y="3216"/>
                    </a:lnTo>
                    <a:lnTo>
                      <a:pt x="2582" y="3070"/>
                    </a:lnTo>
                    <a:lnTo>
                      <a:pt x="2680" y="2948"/>
                    </a:lnTo>
                    <a:lnTo>
                      <a:pt x="2777" y="2802"/>
                    </a:lnTo>
                    <a:lnTo>
                      <a:pt x="2899" y="2704"/>
                    </a:lnTo>
                    <a:lnTo>
                      <a:pt x="3020" y="2607"/>
                    </a:lnTo>
                    <a:lnTo>
                      <a:pt x="3167" y="2509"/>
                    </a:lnTo>
                    <a:lnTo>
                      <a:pt x="3313" y="2436"/>
                    </a:lnTo>
                    <a:lnTo>
                      <a:pt x="3459" y="2388"/>
                    </a:lnTo>
                    <a:lnTo>
                      <a:pt x="3605" y="2339"/>
                    </a:lnTo>
                    <a:lnTo>
                      <a:pt x="3775" y="2315"/>
                    </a:lnTo>
                    <a:lnTo>
                      <a:pt x="3922" y="2290"/>
                    </a:lnTo>
                    <a:lnTo>
                      <a:pt x="4092" y="2315"/>
                    </a:lnTo>
                    <a:lnTo>
                      <a:pt x="4263" y="2315"/>
                    </a:lnTo>
                    <a:lnTo>
                      <a:pt x="4409" y="2363"/>
                    </a:lnTo>
                    <a:lnTo>
                      <a:pt x="4579" y="2412"/>
                    </a:lnTo>
                    <a:lnTo>
                      <a:pt x="4725" y="2485"/>
                    </a:lnTo>
                    <a:lnTo>
                      <a:pt x="4725" y="2485"/>
                    </a:lnTo>
                    <a:lnTo>
                      <a:pt x="4871" y="2558"/>
                    </a:lnTo>
                    <a:lnTo>
                      <a:pt x="5018" y="2656"/>
                    </a:lnTo>
                    <a:lnTo>
                      <a:pt x="5139" y="2777"/>
                    </a:lnTo>
                    <a:lnTo>
                      <a:pt x="5261" y="2875"/>
                    </a:lnTo>
                    <a:lnTo>
                      <a:pt x="5359" y="3021"/>
                    </a:lnTo>
                    <a:lnTo>
                      <a:pt x="5432" y="3143"/>
                    </a:lnTo>
                    <a:lnTo>
                      <a:pt x="5505" y="3289"/>
                    </a:lnTo>
                    <a:lnTo>
                      <a:pt x="5578" y="3435"/>
                    </a:lnTo>
                    <a:lnTo>
                      <a:pt x="5602" y="3605"/>
                    </a:lnTo>
                    <a:lnTo>
                      <a:pt x="5626" y="3752"/>
                    </a:lnTo>
                    <a:lnTo>
                      <a:pt x="5651" y="3922"/>
                    </a:lnTo>
                    <a:lnTo>
                      <a:pt x="5651" y="4068"/>
                    </a:lnTo>
                    <a:lnTo>
                      <a:pt x="5626" y="4239"/>
                    </a:lnTo>
                    <a:lnTo>
                      <a:pt x="5602" y="4409"/>
                    </a:lnTo>
                    <a:lnTo>
                      <a:pt x="5553" y="4555"/>
                    </a:lnTo>
                    <a:lnTo>
                      <a:pt x="5480" y="4726"/>
                    </a:lnTo>
                    <a:lnTo>
                      <a:pt x="5480" y="4726"/>
                    </a:lnTo>
                    <a:close/>
                  </a:path>
                </a:pathLst>
              </a:custGeom>
              <a:noFill/>
              <a:ln cap="rnd" cmpd="sng" w="12175">
                <a:solidFill>
                  <a:srgbClr val="66666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6" name="Google Shape;156;p18"/>
          <p:cNvSpPr txBox="1"/>
          <p:nvPr/>
        </p:nvSpPr>
        <p:spPr>
          <a:xfrm>
            <a:off x="1037400" y="3420225"/>
            <a:ext cx="2648400" cy="10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11111"/>
                </a:solidFill>
                <a:latin typeface="Lato"/>
                <a:ea typeface="Lato"/>
                <a:cs typeface="Lato"/>
                <a:sym typeface="Lato"/>
              </a:rPr>
              <a:t>Once the transcription is complete, we can visualize the main features of the lesson</a:t>
            </a:r>
            <a:endParaRPr sz="1800">
              <a:solidFill>
                <a:srgbClr val="11111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3">
            <a:alphaModFix/>
          </a:blip>
          <a:srcRect b="0" l="41092" r="3060" t="0"/>
          <a:stretch/>
        </p:blipFill>
        <p:spPr>
          <a:xfrm>
            <a:off x="5210624" y="2124113"/>
            <a:ext cx="1798925" cy="19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>
            <a:off x="5185138" y="1327850"/>
            <a:ext cx="1907850" cy="3569926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 txBox="1"/>
          <p:nvPr>
            <p:ph idx="1" type="body"/>
          </p:nvPr>
        </p:nvSpPr>
        <p:spPr>
          <a:xfrm>
            <a:off x="7245375" y="3402575"/>
            <a:ext cx="1908000" cy="10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The teacher gets feedback of the lesson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60" name="Google Shape;160;p18"/>
          <p:cNvSpPr/>
          <p:nvPr/>
        </p:nvSpPr>
        <p:spPr>
          <a:xfrm>
            <a:off x="4082608" y="1998116"/>
            <a:ext cx="892200" cy="6981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593575" y="0"/>
            <a:ext cx="79566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Concept networks visualizations</a:t>
            </a:r>
            <a:endParaRPr sz="2400"/>
          </a:p>
        </p:txBody>
      </p:sp>
      <p:sp>
        <p:nvSpPr>
          <p:cNvPr id="166" name="Google Shape;166;p19"/>
          <p:cNvSpPr txBox="1"/>
          <p:nvPr/>
        </p:nvSpPr>
        <p:spPr>
          <a:xfrm>
            <a:off x="251000" y="1556525"/>
            <a:ext cx="3897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222222"/>
                </a:solidFill>
                <a:highlight>
                  <a:srgbClr val="FFFFFF"/>
                </a:highlight>
              </a:rPr>
              <a:t>References</a:t>
            </a:r>
            <a:endParaRPr b="1"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Helaakoski, J., &amp; Viiri, J. (2011). A graph-theoretic perspective on the content structure of physics lessons and its relation to student learning gains.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Oppiminen, opetus ja opettajaksi kasvu ainedidaktisen tutkimuksen valossa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, 55.</a:t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Caballero, D., Araya, R., Kronholm, H., Viiri, J., Mansikkaniemi, A., Lehesvuori, S., ... &amp; Kurimo, M. (2017, September). ASR in classroom today: automatic visualization of conceptual network in science classrooms. In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European Conference on Technology Enhanced Learning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(pp. 541-544). Springer, Cham.</a:t>
            </a: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7325" y="1477850"/>
            <a:ext cx="3897000" cy="3302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20"/>
          <p:cNvSpPr txBox="1"/>
          <p:nvPr>
            <p:ph type="title"/>
          </p:nvPr>
        </p:nvSpPr>
        <p:spPr>
          <a:xfrm>
            <a:off x="589350" y="2800675"/>
            <a:ext cx="3393300" cy="67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 are gathering transcriptions from classroom sessions</a:t>
            </a:r>
            <a:endParaRPr sz="3600"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593575" y="3352863"/>
            <a:ext cx="3393300" cy="26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And we are looking for ways to analyze them automatically</a:t>
            </a:r>
            <a:endParaRPr b="1" sz="3600">
              <a:solidFill>
                <a:srgbClr val="111111"/>
              </a:solidFill>
            </a:endParaRPr>
          </a:p>
        </p:txBody>
      </p:sp>
      <p:sp>
        <p:nvSpPr>
          <p:cNvPr id="175" name="Google Shape;175;p20"/>
          <p:cNvSpPr txBox="1"/>
          <p:nvPr>
            <p:ph idx="12" type="sldNum"/>
          </p:nvPr>
        </p:nvSpPr>
        <p:spPr>
          <a:xfrm>
            <a:off x="595675" y="4813750"/>
            <a:ext cx="3389100" cy="3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4929325" y="1071119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1111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5090650" y="1230500"/>
            <a:ext cx="3532500" cy="2255700"/>
          </a:xfrm>
          <a:prstGeom prst="rect">
            <a:avLst/>
          </a:prstGeom>
          <a:solidFill>
            <a:srgbClr val="FFFFFF">
              <a:alpha val="3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4">
            <a:alphaModFix/>
          </a:blip>
          <a:srcRect b="0" l="3857" r="9457" t="1912"/>
          <a:stretch/>
        </p:blipFill>
        <p:spPr>
          <a:xfrm>
            <a:off x="5095175" y="1230500"/>
            <a:ext cx="3532500" cy="224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ctrTitle"/>
          </p:nvPr>
        </p:nvSpPr>
        <p:spPr>
          <a:xfrm>
            <a:off x="685800" y="3031150"/>
            <a:ext cx="6354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textbooks to lessons</a:t>
            </a:r>
            <a:endParaRPr/>
          </a:p>
        </p:txBody>
      </p:sp>
      <p:sp>
        <p:nvSpPr>
          <p:cNvPr id="184" name="Google Shape;184;p21"/>
          <p:cNvSpPr txBox="1"/>
          <p:nvPr>
            <p:ph idx="1" type="subTitle"/>
          </p:nvPr>
        </p:nvSpPr>
        <p:spPr>
          <a:xfrm>
            <a:off x="685800" y="4135454"/>
            <a:ext cx="4558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</a:t>
            </a:r>
            <a:r>
              <a:rPr lang="en"/>
              <a:t>eneral view of the pipeline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sabel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