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814" r:id="rId1"/>
  </p:sldMasterIdLst>
  <p:notesMasterIdLst>
    <p:notesMasterId r:id="rId18"/>
  </p:notesMasterIdLst>
  <p:handoutMasterIdLst>
    <p:handoutMasterId r:id="rId19"/>
  </p:handoutMasterIdLst>
  <p:sldIdLst>
    <p:sldId id="327" r:id="rId2"/>
    <p:sldId id="413" r:id="rId3"/>
    <p:sldId id="411" r:id="rId4"/>
    <p:sldId id="412" r:id="rId5"/>
    <p:sldId id="369" r:id="rId6"/>
    <p:sldId id="488" r:id="rId7"/>
    <p:sldId id="357" r:id="rId8"/>
    <p:sldId id="482" r:id="rId9"/>
    <p:sldId id="485" r:id="rId10"/>
    <p:sldId id="484" r:id="rId11"/>
    <p:sldId id="483" r:id="rId12"/>
    <p:sldId id="477" r:id="rId13"/>
    <p:sldId id="480" r:id="rId14"/>
    <p:sldId id="481" r:id="rId15"/>
    <p:sldId id="486" r:id="rId16"/>
    <p:sldId id="487" r:id="rId17"/>
  </p:sldIdLst>
  <p:sldSz cx="12192000" cy="6858000"/>
  <p:notesSz cx="6858000" cy="9926638"/>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userDrawn="1">
          <p15:clr>
            <a:srgbClr val="A4A3A4"/>
          </p15:clr>
        </p15:guide>
        <p15:guide id="2" pos="455" userDrawn="1">
          <p15:clr>
            <a:srgbClr val="A4A3A4"/>
          </p15:clr>
        </p15:guide>
        <p15:guide id="3" pos="72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Kukka Okkonen" initials="MO" lastIdx="1" clrIdx="0">
    <p:extLst>
      <p:ext uri="{19B8F6BF-5375-455C-9EA6-DF929625EA0E}">
        <p15:presenceInfo xmlns:p15="http://schemas.microsoft.com/office/powerpoint/2012/main" userId="S::merikukka.okkonen@faktor.fi::83a715e7-d1c6-4346-80e5-7f1536cc0d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CBF0"/>
    <a:srgbClr val="28A7DA"/>
    <a:srgbClr val="EDB354"/>
    <a:srgbClr val="378DC4"/>
    <a:srgbClr val="1366AA"/>
    <a:srgbClr val="B7E6FB"/>
    <a:srgbClr val="7ACDF2"/>
    <a:srgbClr val="D20D0D"/>
    <a:srgbClr val="928B81"/>
    <a:srgbClr val="FFA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92" autoAdjust="0"/>
    <p:restoredTop sz="69330" autoAdjust="0"/>
  </p:normalViewPr>
  <p:slideViewPr>
    <p:cSldViewPr snapToGrid="0" snapToObjects="1">
      <p:cViewPr varScale="1">
        <p:scale>
          <a:sx n="46" d="100"/>
          <a:sy n="46" d="100"/>
        </p:scale>
        <p:origin x="1656" y="40"/>
      </p:cViewPr>
      <p:guideLst>
        <p:guide orient="horz"/>
        <p:guide pos="455"/>
        <p:guide pos="7213"/>
      </p:guideLst>
    </p:cSldViewPr>
  </p:slideViewPr>
  <p:notesTextViewPr>
    <p:cViewPr>
      <p:scale>
        <a:sx n="100" d="100"/>
        <a:sy n="100" d="100"/>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valtion.fi\Yhteiset%20tiedostot\Karvi\Yhteiset\Korkeakoulutus\Arvioinnit\Alakohtaiset%20arvioinnit\2018-2020\Timon%20paketti\Humanistinen%20ala\Valmiit%20kyselyt\Uraseuranta_maisterit%202017%20(Hum).xlsb"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altion.fi\Yhteiset%20tiedostot\Karvi\Yhteiset\Korkeakoulutus\Arvioinnit\Alakohtaiset%20arvioinnit\2018-2020\Timon%20paketti\Yhteiskuntatieteet\Opiskelijapalautteet\Uraseuranta_maisterit%202017%20(Yhteiskuntat.).xlsb"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pivotSource>
    <c:name>[Uraseuranta_maisterit 2017 (Hum).xlsb]Taidon merkitys työtehtävissä!PivotTable1</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2000" b="0" dirty="0">
                <a:solidFill>
                  <a:schemeClr val="accent1"/>
                </a:solidFill>
                <a:latin typeface="+mn-lt"/>
              </a:rPr>
              <a:t>Humanistinen</a:t>
            </a:r>
            <a:r>
              <a:rPr lang="fi-FI" sz="2000" b="0" baseline="0" dirty="0">
                <a:solidFill>
                  <a:schemeClr val="accent1"/>
                </a:solidFill>
                <a:latin typeface="+mn-lt"/>
              </a:rPr>
              <a:t> ala, maistereiden uraseuranta,</a:t>
            </a:r>
          </a:p>
          <a:p>
            <a:pPr>
              <a:defRPr/>
            </a:pPr>
            <a:r>
              <a:rPr lang="fi-FI" sz="2000" b="0" dirty="0">
                <a:solidFill>
                  <a:schemeClr val="accent1"/>
                </a:solidFill>
                <a:latin typeface="+mn-lt"/>
              </a:rPr>
              <a:t>Taidon tärkeys vastaajan</a:t>
            </a:r>
            <a:r>
              <a:rPr lang="fi-FI" sz="2000" b="0" baseline="0" dirty="0">
                <a:solidFill>
                  <a:schemeClr val="accent1"/>
                </a:solidFill>
                <a:latin typeface="+mn-lt"/>
              </a:rPr>
              <a:t> nykyisessä työssä, keskiarvo (n = 800) </a:t>
            </a:r>
            <a:endParaRPr lang="fi-FI" sz="2000" b="0" dirty="0">
              <a:solidFill>
                <a:schemeClr val="accent1"/>
              </a:solidFill>
              <a:latin typeface="+mn-l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ivotFmts>
      <c:pivotFmt>
        <c:idx val="0"/>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28575" cap="rnd">
            <a:solidFill>
              <a:schemeClr val="accent1"/>
            </a:solidFill>
            <a:round/>
          </a:ln>
          <a:effectLst/>
        </c:spPr>
        <c:marker>
          <c:symbol val="none"/>
        </c:marker>
      </c:pivotFmt>
      <c:pivotFmt>
        <c:idx val="2"/>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w="28575" cap="rnd">
            <a:solidFill>
              <a:schemeClr val="accent1"/>
            </a:solidFill>
            <a:round/>
          </a:ln>
          <a:effectLst/>
        </c:spPr>
        <c:marker>
          <c:symbol val="none"/>
        </c:marker>
      </c:pivotFmt>
      <c:pivotFmt>
        <c:idx val="4"/>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w="28575" cap="rnd">
            <a:solidFill>
              <a:schemeClr val="accent1"/>
            </a:solidFill>
            <a:round/>
          </a:ln>
          <a:effectLst/>
        </c:spPr>
        <c:marker>
          <c:symbol val="none"/>
        </c:marker>
      </c:pivotFmt>
      <c:pivotFmt>
        <c:idx val="6"/>
        <c:spPr>
          <a:solidFill>
            <a:schemeClr val="accent1"/>
          </a:solidFill>
          <a:ln w="28575" cap="rnd">
            <a:solidFill>
              <a:schemeClr val="accent1"/>
            </a:solidFill>
            <a:round/>
          </a:ln>
          <a:effectLst/>
        </c:spPr>
        <c:marker>
          <c:symbol val="none"/>
        </c:marker>
      </c:pivotFmt>
      <c:pivotFmt>
        <c:idx val="7"/>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w="28575" cap="rnd">
            <a:solidFill>
              <a:schemeClr val="accent1"/>
            </a:solidFill>
            <a:round/>
          </a:ln>
          <a:effectLst/>
        </c:spPr>
        <c:marker>
          <c:symbol val="none"/>
        </c:marker>
      </c:pivotFmt>
      <c:pivotFmt>
        <c:idx val="9"/>
        <c:spPr>
          <a:solidFill>
            <a:schemeClr val="accent1"/>
          </a:solidFill>
          <a:ln w="28575" cap="rnd">
            <a:solidFill>
              <a:schemeClr val="accent1"/>
            </a:solidFill>
            <a:round/>
          </a:ln>
          <a:effectLst/>
        </c:spPr>
        <c:marker>
          <c:symbol val="none"/>
        </c:marker>
      </c:pivotFmt>
      <c:pivotFmt>
        <c:idx val="10"/>
        <c:spPr>
          <a:solidFill>
            <a:schemeClr val="accent1"/>
          </a:solidFill>
          <a:ln w="28575" cap="rnd">
            <a:solidFill>
              <a:schemeClr val="accent1"/>
            </a:solidFill>
            <a:round/>
          </a:ln>
          <a:effectLst/>
        </c:spPr>
        <c:marker>
          <c:symbol val="none"/>
        </c:marker>
      </c:pivotFmt>
      <c:pivotFmt>
        <c:idx val="11"/>
        <c:spPr>
          <a:solidFill>
            <a:schemeClr val="accent1"/>
          </a:solidFill>
          <a:ln w="28575" cap="rnd">
            <a:solidFill>
              <a:schemeClr val="accent1"/>
            </a:solidFill>
            <a:round/>
          </a:ln>
          <a:effectLst/>
        </c:spPr>
        <c:marker>
          <c:symbol val="none"/>
        </c:marker>
      </c:pivotFmt>
      <c:pivotFmt>
        <c:idx val="12"/>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w="28575" cap="rnd">
            <a:solidFill>
              <a:schemeClr val="accent1"/>
            </a:solidFill>
            <a:round/>
          </a:ln>
          <a:effectLst/>
        </c:spPr>
        <c:marker>
          <c:symbol val="none"/>
        </c:marker>
      </c:pivotFmt>
      <c:pivotFmt>
        <c:idx val="14"/>
        <c:spPr>
          <a:solidFill>
            <a:schemeClr val="accent1"/>
          </a:solidFill>
          <a:ln w="28575" cap="rnd">
            <a:solidFill>
              <a:schemeClr val="accent1"/>
            </a:solidFill>
            <a:round/>
          </a:ln>
          <a:effectLst/>
        </c:spPr>
        <c:marker>
          <c:symbol val="none"/>
        </c:marker>
      </c:pivotFmt>
      <c:pivotFmt>
        <c:idx val="15"/>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w="28575" cap="rnd">
            <a:solidFill>
              <a:schemeClr val="accent1"/>
            </a:solidFill>
            <a:round/>
          </a:ln>
          <a:effectLst/>
        </c:spPr>
        <c:marker>
          <c:symbol val="none"/>
        </c:marker>
      </c:pivotFmt>
      <c:pivotFmt>
        <c:idx val="17"/>
        <c:spPr>
          <a:solidFill>
            <a:schemeClr val="accent1"/>
          </a:solidFill>
          <a:ln w="28575" cap="rnd">
            <a:solidFill>
              <a:schemeClr val="accent1"/>
            </a:solidFill>
            <a:round/>
          </a:ln>
          <a:effectLst/>
        </c:spPr>
        <c:marker>
          <c:symbol val="none"/>
        </c:marker>
      </c:pivotFmt>
      <c:pivotFmt>
        <c:idx val="18"/>
        <c:spPr>
          <a:solidFill>
            <a:schemeClr val="accent1"/>
          </a:solidFill>
          <a:ln w="28575" cap="rnd">
            <a:solidFill>
              <a:schemeClr val="accent1"/>
            </a:solidFill>
            <a:round/>
          </a:ln>
          <a:effectLst/>
        </c:spPr>
        <c:marker>
          <c:symbol val="none"/>
        </c:marker>
      </c:pivotFmt>
      <c:pivotFmt>
        <c:idx val="19"/>
        <c:spPr>
          <a:solidFill>
            <a:schemeClr val="accent1"/>
          </a:solidFill>
          <a:ln w="28575" cap="rnd">
            <a:solidFill>
              <a:schemeClr val="accent1"/>
            </a:solidFill>
            <a:round/>
          </a:ln>
          <a:effectLst/>
        </c:spPr>
        <c:marker>
          <c:symbol val="none"/>
        </c:marker>
      </c:pivotFmt>
      <c:pivotFmt>
        <c:idx val="20"/>
        <c:spPr>
          <a:solidFill>
            <a:schemeClr val="accent1"/>
          </a:solidFill>
          <a:ln w="28575" cap="rnd">
            <a:solidFill>
              <a:schemeClr val="accent1"/>
            </a:solidFill>
            <a:round/>
          </a:ln>
          <a:effectLst/>
        </c:spPr>
        <c:marker>
          <c:symbol val="none"/>
        </c:marker>
      </c:pivotFmt>
      <c:pivotFmt>
        <c:idx val="21"/>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w="28575" cap="rnd">
            <a:solidFill>
              <a:schemeClr val="accent1"/>
            </a:solidFill>
            <a:round/>
          </a:ln>
          <a:effectLst/>
        </c:spPr>
        <c:marker>
          <c:symbol val="none"/>
        </c:marker>
      </c:pivotFmt>
      <c:pivotFmt>
        <c:idx val="24"/>
        <c:spPr>
          <a:solidFill>
            <a:schemeClr val="accent1"/>
          </a:solidFill>
          <a:ln w="28575" cap="rnd">
            <a:solidFill>
              <a:schemeClr val="accent1"/>
            </a:solidFill>
            <a:round/>
          </a:ln>
          <a:effectLst/>
        </c:spPr>
        <c:marker>
          <c:symbol val="none"/>
        </c:marker>
      </c:pivotFmt>
      <c:pivotFmt>
        <c:idx val="25"/>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
        <c:idx val="32"/>
        <c:spPr>
          <a:solidFill>
            <a:schemeClr val="accent1"/>
          </a:solidFill>
          <a:ln>
            <a:noFill/>
          </a:ln>
          <a:effectLst/>
        </c:spPr>
        <c:marker>
          <c:symbol val="none"/>
        </c:marker>
      </c:pivotFmt>
      <c:pivotFmt>
        <c:idx val="33"/>
        <c:spPr>
          <a:solidFill>
            <a:schemeClr val="accent1"/>
          </a:solidFill>
          <a:ln>
            <a:noFill/>
          </a:ln>
          <a:effectLst/>
        </c:spPr>
        <c:marker>
          <c:symbol val="none"/>
        </c:marker>
      </c:pivotFmt>
      <c:pivotFmt>
        <c:idx val="34"/>
        <c:spPr>
          <a:solidFill>
            <a:schemeClr val="accent1"/>
          </a:solidFill>
          <a:ln>
            <a:noFill/>
          </a:ln>
          <a:effectLst/>
        </c:spPr>
        <c:marker>
          <c:symbol val="none"/>
        </c:marker>
      </c:pivotFmt>
      <c:pivotFmt>
        <c:idx val="35"/>
        <c:spPr>
          <a:solidFill>
            <a:schemeClr val="accent1"/>
          </a:solidFill>
          <a:ln>
            <a:noFill/>
          </a:ln>
          <a:effectLst/>
        </c:spPr>
        <c:marker>
          <c:symbol val="none"/>
        </c:marker>
      </c:pivotFmt>
      <c:pivotFmt>
        <c:idx val="36"/>
        <c:spPr>
          <a:solidFill>
            <a:schemeClr val="accent1"/>
          </a:solidFill>
          <a:ln>
            <a:noFill/>
          </a:ln>
          <a:effectLst/>
        </c:spPr>
        <c:marker>
          <c:symbol val="none"/>
        </c:marker>
      </c:pivotFmt>
      <c:pivotFmt>
        <c:idx val="37"/>
        <c:spPr>
          <a:solidFill>
            <a:schemeClr val="accent1"/>
          </a:solidFill>
          <a:ln>
            <a:noFill/>
          </a:ln>
          <a:effectLst/>
        </c:spPr>
        <c:marker>
          <c:symbol val="none"/>
        </c:marker>
      </c:pivotFmt>
      <c:pivotFmt>
        <c:idx val="38"/>
        <c:spPr>
          <a:solidFill>
            <a:schemeClr val="accent1"/>
          </a:solidFill>
          <a:ln>
            <a:noFill/>
          </a:ln>
          <a:effectLst/>
        </c:spPr>
        <c:marker>
          <c:symbol val="none"/>
        </c:marker>
      </c:pivotFmt>
      <c:pivotFmt>
        <c:idx val="39"/>
        <c:spPr>
          <a:solidFill>
            <a:schemeClr val="accent1"/>
          </a:solidFill>
          <a:ln>
            <a:noFill/>
          </a:ln>
          <a:effectLst/>
        </c:spPr>
        <c:marker>
          <c:symbol val="none"/>
        </c:marker>
      </c:pivotFmt>
      <c:pivotFmt>
        <c:idx val="40"/>
        <c:spPr>
          <a:solidFill>
            <a:schemeClr val="accent1"/>
          </a:solidFill>
          <a:ln>
            <a:noFill/>
          </a:ln>
          <a:effectLst/>
        </c:spPr>
        <c:marker>
          <c:symbol val="none"/>
        </c:marker>
      </c:pivotFmt>
      <c:pivotFmt>
        <c:idx val="41"/>
        <c:spPr>
          <a:solidFill>
            <a:schemeClr val="accent1"/>
          </a:solidFill>
          <a:ln>
            <a:noFill/>
          </a:ln>
          <a:effectLst/>
        </c:spPr>
        <c:marker>
          <c:symbol val="none"/>
        </c:marker>
      </c:pivotFmt>
      <c:pivotFmt>
        <c:idx val="42"/>
        <c:spPr>
          <a:solidFill>
            <a:schemeClr val="accent1"/>
          </a:solidFill>
          <a:ln>
            <a:noFill/>
          </a:ln>
          <a:effectLst/>
        </c:spPr>
        <c:marker>
          <c:symbol val="none"/>
        </c:marker>
      </c:pivotFmt>
      <c:pivotFmt>
        <c:idx val="43"/>
        <c:spPr>
          <a:solidFill>
            <a:schemeClr val="accent1"/>
          </a:solidFill>
          <a:ln>
            <a:noFill/>
          </a:ln>
          <a:effectLst/>
        </c:spPr>
        <c:marker>
          <c:symbol val="none"/>
        </c:marker>
      </c:pivotFmt>
      <c:pivotFmt>
        <c:idx val="44"/>
        <c:spPr>
          <a:solidFill>
            <a:schemeClr val="accent1"/>
          </a:solidFill>
          <a:ln>
            <a:noFill/>
          </a:ln>
          <a:effectLst/>
        </c:spPr>
        <c:marker>
          <c:symbol val="none"/>
        </c:marker>
      </c:pivotFmt>
      <c:pivotFmt>
        <c:idx val="45"/>
        <c:spPr>
          <a:solidFill>
            <a:schemeClr val="accent1"/>
          </a:solidFill>
          <a:ln>
            <a:noFill/>
          </a:ln>
          <a:effectLst/>
        </c:spPr>
        <c:marker>
          <c:symbol val="none"/>
        </c:marker>
      </c:pivotFmt>
      <c:pivotFmt>
        <c:idx val="46"/>
        <c:spPr>
          <a:solidFill>
            <a:schemeClr val="accent1"/>
          </a:solidFill>
          <a:ln>
            <a:noFill/>
          </a:ln>
          <a:effectLst/>
        </c:spPr>
        <c:marker>
          <c:symbol val="none"/>
        </c:marker>
      </c:pivotFmt>
      <c:pivotFmt>
        <c:idx val="47"/>
        <c:spPr>
          <a:solidFill>
            <a:schemeClr val="accent1"/>
          </a:solidFill>
          <a:ln>
            <a:noFill/>
          </a:ln>
          <a:effectLst/>
        </c:spPr>
        <c:marker>
          <c:symbol val="none"/>
        </c:marker>
      </c:pivotFmt>
      <c:pivotFmt>
        <c:idx val="48"/>
        <c:spPr>
          <a:solidFill>
            <a:schemeClr val="accent1"/>
          </a:solidFill>
          <a:ln>
            <a:noFill/>
          </a:ln>
          <a:effectLst/>
        </c:spPr>
        <c:marker>
          <c:symbol val="none"/>
        </c:marker>
      </c:pivotFmt>
      <c:pivotFmt>
        <c:idx val="49"/>
        <c:spPr>
          <a:solidFill>
            <a:schemeClr val="accent1"/>
          </a:solidFill>
          <a:ln>
            <a:noFill/>
          </a:ln>
          <a:effectLst/>
        </c:spPr>
        <c:marker>
          <c:symbol val="none"/>
        </c:marker>
      </c:pivotFmt>
      <c:pivotFmt>
        <c:idx val="50"/>
        <c:spPr>
          <a:solidFill>
            <a:schemeClr val="accent1"/>
          </a:solidFill>
          <a:ln>
            <a:noFill/>
          </a:ln>
          <a:effectLst/>
        </c:spPr>
        <c:marker>
          <c:symbol val="none"/>
        </c:marker>
      </c:pivotFmt>
      <c:pivotFmt>
        <c:idx val="51"/>
        <c:spPr>
          <a:solidFill>
            <a:schemeClr val="accent1"/>
          </a:solidFill>
          <a:ln>
            <a:noFill/>
          </a:ln>
          <a:effectLst/>
        </c:spPr>
        <c:marker>
          <c:symbol val="none"/>
        </c:marker>
      </c:pivotFmt>
      <c:pivotFmt>
        <c:idx val="52"/>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53"/>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54"/>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55"/>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56"/>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57"/>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58"/>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59"/>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60"/>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61"/>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s>
    <c:plotArea>
      <c:layout/>
      <c:radarChart>
        <c:radarStyle val="marker"/>
        <c:varyColors val="0"/>
        <c:ser>
          <c:idx val="0"/>
          <c:order val="0"/>
          <c:tx>
            <c:strRef>
              <c:f>'Taidon merkitys työtehtävissä'!$B$3:$B$4</c:f>
              <c:strCache>
                <c:ptCount val="1"/>
                <c:pt idx="0">
                  <c:v>1.2. Jyväskylän yliopisto (n = 21)</c:v>
                </c:pt>
              </c:strCache>
            </c:strRef>
          </c:tx>
          <c:spPr>
            <a:ln w="28575" cap="rnd">
              <a:solidFill>
                <a:schemeClr val="accent1"/>
              </a:solidFill>
              <a:round/>
            </a:ln>
            <a:effectLst/>
          </c:spPr>
          <c:marker>
            <c:symbol val="none"/>
          </c:marker>
          <c:cat>
            <c:strRef>
              <c:f>'Taidon merkitys työtehtävissä'!$A$5:$A$31</c:f>
              <c:strCache>
                <c:ptCount val="27"/>
                <c:pt idx="0">
                  <c:v> opinnoista saatu teoreettinen osaaminen</c:v>
                </c:pt>
                <c:pt idx="1">
                  <c:v>  opinnoista saatu käytännön osaaminen</c:v>
                </c:pt>
                <c:pt idx="2">
                  <c:v>  analyyttiset, systemaattisen ajattelun taidot</c:v>
                </c:pt>
                <c:pt idx="3">
                  <c:v>  tiedonhankintataidot</c:v>
                </c:pt>
                <c:pt idx="4">
                  <c:v>  ongelmanratkaisutaidot</c:v>
                </c:pt>
                <c:pt idx="5">
                  <c:v>  organisointi- ja koordinointitaidot</c:v>
                </c:pt>
                <c:pt idx="6">
                  <c:v>  projektinhallintataidot</c:v>
                </c:pt>
                <c:pt idx="7">
                  <c:v>  esimiestaidot</c:v>
                </c:pt>
                <c:pt idx="8">
                  <c:v>  yhteistyötaidot</c:v>
                </c:pt>
                <c:pt idx="9">
                  <c:v>  neuvottelutaidot</c:v>
                </c:pt>
                <c:pt idx="10">
                  <c:v>  esiintymistaidot</c:v>
                </c:pt>
                <c:pt idx="11">
                  <c:v>  opetus-, koulutus- ja ohjaustaidot</c:v>
                </c:pt>
                <c:pt idx="12">
                  <c:v>  toimiminen monikulttuurisessa ympäristössä</c:v>
                </c:pt>
                <c:pt idx="13">
                  <c:v>  lainsäädännön tuntemus</c:v>
                </c:pt>
                <c:pt idx="14">
                  <c:v>  liiketoiminnan/taloushallinnon perusteiden tuntemus</c:v>
                </c:pt>
                <c:pt idx="15">
                  <c:v>  tieto- ja viestintätekniikan taidot</c:v>
                </c:pt>
                <c:pt idx="16">
                  <c:v>  viestintä suomen kielellä</c:v>
                </c:pt>
                <c:pt idx="17">
                  <c:v>  viestintä ruotsin kielellä</c:v>
                </c:pt>
                <c:pt idx="18">
                  <c:v>  viestintä englannin kielellä</c:v>
                </c:pt>
                <c:pt idx="19">
                  <c:v>  viestintä muilla kielillä</c:v>
                </c:pt>
                <c:pt idx="20">
                  <c:v>  kyky oppia ja omaksua uutta</c:v>
                </c:pt>
                <c:pt idx="21">
                  <c:v>  luovuus</c:v>
                </c:pt>
                <c:pt idx="22">
                  <c:v>  tieteiden- tai taiteidenvälisyys/moniammatillisissa ryhmissä toimiminen</c:v>
                </c:pt>
                <c:pt idx="23">
                  <c:v>  stressinsietokyky</c:v>
                </c:pt>
                <c:pt idx="24">
                  <c:v>  verkostoitumistaidot</c:v>
                </c:pt>
                <c:pt idx="25">
                  <c:v>  itseohjautuvuus/oma-aloitteisuus</c:v>
                </c:pt>
                <c:pt idx="26">
                  <c:v>  yrittäjyystaidot</c:v>
                </c:pt>
              </c:strCache>
            </c:strRef>
          </c:cat>
          <c:val>
            <c:numRef>
              <c:f>'Taidon merkitys työtehtävissä'!$B$5:$B$31</c:f>
              <c:numCache>
                <c:formatCode>General</c:formatCode>
                <c:ptCount val="27"/>
                <c:pt idx="0">
                  <c:v>3.8</c:v>
                </c:pt>
                <c:pt idx="1">
                  <c:v>3.8</c:v>
                </c:pt>
                <c:pt idx="2">
                  <c:v>4.5999999999999996</c:v>
                </c:pt>
                <c:pt idx="3">
                  <c:v>3.7</c:v>
                </c:pt>
                <c:pt idx="4">
                  <c:v>4.8</c:v>
                </c:pt>
                <c:pt idx="5">
                  <c:v>4.9000000000000004</c:v>
                </c:pt>
                <c:pt idx="6">
                  <c:v>4.5</c:v>
                </c:pt>
                <c:pt idx="7">
                  <c:v>3.3</c:v>
                </c:pt>
                <c:pt idx="8">
                  <c:v>5.0999999999999996</c:v>
                </c:pt>
                <c:pt idx="9">
                  <c:v>4.5999999999999996</c:v>
                </c:pt>
                <c:pt idx="10">
                  <c:v>4.5</c:v>
                </c:pt>
                <c:pt idx="11">
                  <c:v>5</c:v>
                </c:pt>
                <c:pt idx="12">
                  <c:v>3.6</c:v>
                </c:pt>
                <c:pt idx="13">
                  <c:v>3.6</c:v>
                </c:pt>
                <c:pt idx="14">
                  <c:v>3.2</c:v>
                </c:pt>
                <c:pt idx="15">
                  <c:v>4.5</c:v>
                </c:pt>
                <c:pt idx="16">
                  <c:v>5</c:v>
                </c:pt>
                <c:pt idx="17">
                  <c:v>1.8</c:v>
                </c:pt>
                <c:pt idx="18">
                  <c:v>3.6</c:v>
                </c:pt>
                <c:pt idx="19">
                  <c:v>1.6</c:v>
                </c:pt>
                <c:pt idx="20">
                  <c:v>5</c:v>
                </c:pt>
                <c:pt idx="21">
                  <c:v>4.8</c:v>
                </c:pt>
                <c:pt idx="22">
                  <c:v>3.7</c:v>
                </c:pt>
                <c:pt idx="23">
                  <c:v>5.3</c:v>
                </c:pt>
                <c:pt idx="24">
                  <c:v>4.3</c:v>
                </c:pt>
                <c:pt idx="25">
                  <c:v>5.3</c:v>
                </c:pt>
                <c:pt idx="26">
                  <c:v>2.1</c:v>
                </c:pt>
              </c:numCache>
            </c:numRef>
          </c:val>
          <c:extLst>
            <c:ext xmlns:c16="http://schemas.microsoft.com/office/drawing/2014/chart" uri="{C3380CC4-5D6E-409C-BE32-E72D297353CC}">
              <c16:uniqueId val="{00000000-F629-4910-ABE4-B100A03BF632}"/>
            </c:ext>
          </c:extLst>
        </c:ser>
        <c:ser>
          <c:idx val="1"/>
          <c:order val="1"/>
          <c:tx>
            <c:strRef>
              <c:f>'Taidon merkitys työtehtävissä'!$C$3:$C$4</c:f>
              <c:strCache>
                <c:ptCount val="1"/>
                <c:pt idx="0">
                  <c:v>2.3. Jyväskylän yliopisto (n = 20)</c:v>
                </c:pt>
              </c:strCache>
            </c:strRef>
          </c:tx>
          <c:spPr>
            <a:ln w="28575" cap="rnd">
              <a:solidFill>
                <a:schemeClr val="accent2"/>
              </a:solidFill>
              <a:round/>
            </a:ln>
            <a:effectLst/>
          </c:spPr>
          <c:marker>
            <c:symbol val="none"/>
          </c:marker>
          <c:cat>
            <c:strRef>
              <c:f>'Taidon merkitys työtehtävissä'!$A$5:$A$31</c:f>
              <c:strCache>
                <c:ptCount val="27"/>
                <c:pt idx="0">
                  <c:v> opinnoista saatu teoreettinen osaaminen</c:v>
                </c:pt>
                <c:pt idx="1">
                  <c:v>  opinnoista saatu käytännön osaaminen</c:v>
                </c:pt>
                <c:pt idx="2">
                  <c:v>  analyyttiset, systemaattisen ajattelun taidot</c:v>
                </c:pt>
                <c:pt idx="3">
                  <c:v>  tiedonhankintataidot</c:v>
                </c:pt>
                <c:pt idx="4">
                  <c:v>  ongelmanratkaisutaidot</c:v>
                </c:pt>
                <c:pt idx="5">
                  <c:v>  organisointi- ja koordinointitaidot</c:v>
                </c:pt>
                <c:pt idx="6">
                  <c:v>  projektinhallintataidot</c:v>
                </c:pt>
                <c:pt idx="7">
                  <c:v>  esimiestaidot</c:v>
                </c:pt>
                <c:pt idx="8">
                  <c:v>  yhteistyötaidot</c:v>
                </c:pt>
                <c:pt idx="9">
                  <c:v>  neuvottelutaidot</c:v>
                </c:pt>
                <c:pt idx="10">
                  <c:v>  esiintymistaidot</c:v>
                </c:pt>
                <c:pt idx="11">
                  <c:v>  opetus-, koulutus- ja ohjaustaidot</c:v>
                </c:pt>
                <c:pt idx="12">
                  <c:v>  toimiminen monikulttuurisessa ympäristössä</c:v>
                </c:pt>
                <c:pt idx="13">
                  <c:v>  lainsäädännön tuntemus</c:v>
                </c:pt>
                <c:pt idx="14">
                  <c:v>  liiketoiminnan/taloushallinnon perusteiden tuntemus</c:v>
                </c:pt>
                <c:pt idx="15">
                  <c:v>  tieto- ja viestintätekniikan taidot</c:v>
                </c:pt>
                <c:pt idx="16">
                  <c:v>  viestintä suomen kielellä</c:v>
                </c:pt>
                <c:pt idx="17">
                  <c:v>  viestintä ruotsin kielellä</c:v>
                </c:pt>
                <c:pt idx="18">
                  <c:v>  viestintä englannin kielellä</c:v>
                </c:pt>
                <c:pt idx="19">
                  <c:v>  viestintä muilla kielillä</c:v>
                </c:pt>
                <c:pt idx="20">
                  <c:v>  kyky oppia ja omaksua uutta</c:v>
                </c:pt>
                <c:pt idx="21">
                  <c:v>  luovuus</c:v>
                </c:pt>
                <c:pt idx="22">
                  <c:v>  tieteiden- tai taiteidenvälisyys/moniammatillisissa ryhmissä toimiminen</c:v>
                </c:pt>
                <c:pt idx="23">
                  <c:v>  stressinsietokyky</c:v>
                </c:pt>
                <c:pt idx="24">
                  <c:v>  verkostoitumistaidot</c:v>
                </c:pt>
                <c:pt idx="25">
                  <c:v>  itseohjautuvuus/oma-aloitteisuus</c:v>
                </c:pt>
                <c:pt idx="26">
                  <c:v>  yrittäjyystaidot</c:v>
                </c:pt>
              </c:strCache>
            </c:strRef>
          </c:cat>
          <c:val>
            <c:numRef>
              <c:f>'Taidon merkitys työtehtävissä'!$C$5:$C$31</c:f>
              <c:numCache>
                <c:formatCode>General</c:formatCode>
                <c:ptCount val="27"/>
                <c:pt idx="0">
                  <c:v>3.6</c:v>
                </c:pt>
                <c:pt idx="1">
                  <c:v>3</c:v>
                </c:pt>
                <c:pt idx="2">
                  <c:v>4.7</c:v>
                </c:pt>
                <c:pt idx="3">
                  <c:v>4.5999999999999996</c:v>
                </c:pt>
                <c:pt idx="4">
                  <c:v>4.7</c:v>
                </c:pt>
                <c:pt idx="5">
                  <c:v>4.7</c:v>
                </c:pt>
                <c:pt idx="6">
                  <c:v>3.9</c:v>
                </c:pt>
                <c:pt idx="7">
                  <c:v>2.5</c:v>
                </c:pt>
                <c:pt idx="8">
                  <c:v>4.5999999999999996</c:v>
                </c:pt>
                <c:pt idx="9">
                  <c:v>3.9</c:v>
                </c:pt>
                <c:pt idx="10">
                  <c:v>4.5</c:v>
                </c:pt>
                <c:pt idx="11">
                  <c:v>4.7</c:v>
                </c:pt>
                <c:pt idx="12">
                  <c:v>3.3</c:v>
                </c:pt>
                <c:pt idx="13">
                  <c:v>3.6</c:v>
                </c:pt>
                <c:pt idx="14">
                  <c:v>2.6</c:v>
                </c:pt>
                <c:pt idx="15">
                  <c:v>4.4000000000000004</c:v>
                </c:pt>
                <c:pt idx="16">
                  <c:v>5.2</c:v>
                </c:pt>
                <c:pt idx="17">
                  <c:v>2.1</c:v>
                </c:pt>
                <c:pt idx="18">
                  <c:v>3.6</c:v>
                </c:pt>
                <c:pt idx="19">
                  <c:v>1.4</c:v>
                </c:pt>
                <c:pt idx="20">
                  <c:v>5.2</c:v>
                </c:pt>
                <c:pt idx="21">
                  <c:v>4.5</c:v>
                </c:pt>
                <c:pt idx="22">
                  <c:v>3.1</c:v>
                </c:pt>
                <c:pt idx="23">
                  <c:v>4.7</c:v>
                </c:pt>
                <c:pt idx="24">
                  <c:v>3.9</c:v>
                </c:pt>
                <c:pt idx="25">
                  <c:v>5.2</c:v>
                </c:pt>
                <c:pt idx="26">
                  <c:v>1.7</c:v>
                </c:pt>
              </c:numCache>
            </c:numRef>
          </c:val>
          <c:extLst>
            <c:ext xmlns:c16="http://schemas.microsoft.com/office/drawing/2014/chart" uri="{C3380CC4-5D6E-409C-BE32-E72D297353CC}">
              <c16:uniqueId val="{00000006-F629-4910-ABE4-B100A03BF632}"/>
            </c:ext>
          </c:extLst>
        </c:ser>
        <c:ser>
          <c:idx val="2"/>
          <c:order val="2"/>
          <c:tx>
            <c:strRef>
              <c:f>'Taidon merkitys työtehtävissä'!$D$3:$D$4</c:f>
              <c:strCache>
                <c:ptCount val="1"/>
                <c:pt idx="0">
                  <c:v>3.3. Jyväskylän yliopisto (n = 90)</c:v>
                </c:pt>
              </c:strCache>
            </c:strRef>
          </c:tx>
          <c:spPr>
            <a:ln w="28575" cap="rnd">
              <a:solidFill>
                <a:schemeClr val="accent3"/>
              </a:solidFill>
              <a:round/>
            </a:ln>
            <a:effectLst/>
          </c:spPr>
          <c:marker>
            <c:symbol val="none"/>
          </c:marker>
          <c:cat>
            <c:strRef>
              <c:f>'Taidon merkitys työtehtävissä'!$A$5:$A$31</c:f>
              <c:strCache>
                <c:ptCount val="27"/>
                <c:pt idx="0">
                  <c:v> opinnoista saatu teoreettinen osaaminen</c:v>
                </c:pt>
                <c:pt idx="1">
                  <c:v>  opinnoista saatu käytännön osaaminen</c:v>
                </c:pt>
                <c:pt idx="2">
                  <c:v>  analyyttiset, systemaattisen ajattelun taidot</c:v>
                </c:pt>
                <c:pt idx="3">
                  <c:v>  tiedonhankintataidot</c:v>
                </c:pt>
                <c:pt idx="4">
                  <c:v>  ongelmanratkaisutaidot</c:v>
                </c:pt>
                <c:pt idx="5">
                  <c:v>  organisointi- ja koordinointitaidot</c:v>
                </c:pt>
                <c:pt idx="6">
                  <c:v>  projektinhallintataidot</c:v>
                </c:pt>
                <c:pt idx="7">
                  <c:v>  esimiestaidot</c:v>
                </c:pt>
                <c:pt idx="8">
                  <c:v>  yhteistyötaidot</c:v>
                </c:pt>
                <c:pt idx="9">
                  <c:v>  neuvottelutaidot</c:v>
                </c:pt>
                <c:pt idx="10">
                  <c:v>  esiintymistaidot</c:v>
                </c:pt>
                <c:pt idx="11">
                  <c:v>  opetus-, koulutus- ja ohjaustaidot</c:v>
                </c:pt>
                <c:pt idx="12">
                  <c:v>  toimiminen monikulttuurisessa ympäristössä</c:v>
                </c:pt>
                <c:pt idx="13">
                  <c:v>  lainsäädännön tuntemus</c:v>
                </c:pt>
                <c:pt idx="14">
                  <c:v>  liiketoiminnan/taloushallinnon perusteiden tuntemus</c:v>
                </c:pt>
                <c:pt idx="15">
                  <c:v>  tieto- ja viestintätekniikan taidot</c:v>
                </c:pt>
                <c:pt idx="16">
                  <c:v>  viestintä suomen kielellä</c:v>
                </c:pt>
                <c:pt idx="17">
                  <c:v>  viestintä ruotsin kielellä</c:v>
                </c:pt>
                <c:pt idx="18">
                  <c:v>  viestintä englannin kielellä</c:v>
                </c:pt>
                <c:pt idx="19">
                  <c:v>  viestintä muilla kielillä</c:v>
                </c:pt>
                <c:pt idx="20">
                  <c:v>  kyky oppia ja omaksua uutta</c:v>
                </c:pt>
                <c:pt idx="21">
                  <c:v>  luovuus</c:v>
                </c:pt>
                <c:pt idx="22">
                  <c:v>  tieteiden- tai taiteidenvälisyys/moniammatillisissa ryhmissä toimiminen</c:v>
                </c:pt>
                <c:pt idx="23">
                  <c:v>  stressinsietokyky</c:v>
                </c:pt>
                <c:pt idx="24">
                  <c:v>  verkostoitumistaidot</c:v>
                </c:pt>
                <c:pt idx="25">
                  <c:v>  itseohjautuvuus/oma-aloitteisuus</c:v>
                </c:pt>
                <c:pt idx="26">
                  <c:v>  yrittäjyystaidot</c:v>
                </c:pt>
              </c:strCache>
            </c:strRef>
          </c:cat>
          <c:val>
            <c:numRef>
              <c:f>'Taidon merkitys työtehtävissä'!$D$5:$D$31</c:f>
              <c:numCache>
                <c:formatCode>General</c:formatCode>
                <c:ptCount val="27"/>
                <c:pt idx="0">
                  <c:v>3.7</c:v>
                </c:pt>
                <c:pt idx="1">
                  <c:v>4.2</c:v>
                </c:pt>
                <c:pt idx="2">
                  <c:v>4.5</c:v>
                </c:pt>
                <c:pt idx="3">
                  <c:v>4.5</c:v>
                </c:pt>
                <c:pt idx="4">
                  <c:v>5</c:v>
                </c:pt>
                <c:pt idx="5">
                  <c:v>5</c:v>
                </c:pt>
                <c:pt idx="6">
                  <c:v>4.5</c:v>
                </c:pt>
                <c:pt idx="7">
                  <c:v>2.9</c:v>
                </c:pt>
                <c:pt idx="8">
                  <c:v>5.3</c:v>
                </c:pt>
                <c:pt idx="9">
                  <c:v>4.5999999999999996</c:v>
                </c:pt>
                <c:pt idx="10">
                  <c:v>4.8</c:v>
                </c:pt>
                <c:pt idx="11">
                  <c:v>4.8</c:v>
                </c:pt>
                <c:pt idx="12">
                  <c:v>4.2</c:v>
                </c:pt>
                <c:pt idx="13">
                  <c:v>3.4</c:v>
                </c:pt>
                <c:pt idx="14">
                  <c:v>2.5</c:v>
                </c:pt>
                <c:pt idx="15">
                  <c:v>4.9000000000000004</c:v>
                </c:pt>
                <c:pt idx="16">
                  <c:v>5</c:v>
                </c:pt>
                <c:pt idx="17">
                  <c:v>2.4</c:v>
                </c:pt>
                <c:pt idx="18">
                  <c:v>4.2</c:v>
                </c:pt>
                <c:pt idx="19">
                  <c:v>2.5</c:v>
                </c:pt>
                <c:pt idx="20">
                  <c:v>5.4</c:v>
                </c:pt>
                <c:pt idx="21">
                  <c:v>4.5999999999999996</c:v>
                </c:pt>
                <c:pt idx="22">
                  <c:v>3.7</c:v>
                </c:pt>
                <c:pt idx="23">
                  <c:v>5.3</c:v>
                </c:pt>
                <c:pt idx="24">
                  <c:v>4.0999999999999996</c:v>
                </c:pt>
                <c:pt idx="25">
                  <c:v>5.4</c:v>
                </c:pt>
                <c:pt idx="26">
                  <c:v>2</c:v>
                </c:pt>
              </c:numCache>
            </c:numRef>
          </c:val>
          <c:extLst>
            <c:ext xmlns:c16="http://schemas.microsoft.com/office/drawing/2014/chart" uri="{C3380CC4-5D6E-409C-BE32-E72D297353CC}">
              <c16:uniqueId val="{00000007-F629-4910-ABE4-B100A03BF632}"/>
            </c:ext>
          </c:extLst>
        </c:ser>
        <c:ser>
          <c:idx val="3"/>
          <c:order val="3"/>
          <c:tx>
            <c:strRef>
              <c:f>'Taidon merkitys työtehtävissä'!$E$3:$E$4</c:f>
              <c:strCache>
                <c:ptCount val="1"/>
                <c:pt idx="0">
                  <c:v>4.1. Jyväskylän yliopisto (n = 19)</c:v>
                </c:pt>
              </c:strCache>
            </c:strRef>
          </c:tx>
          <c:spPr>
            <a:ln w="28575" cap="rnd">
              <a:solidFill>
                <a:schemeClr val="accent4"/>
              </a:solidFill>
              <a:round/>
            </a:ln>
            <a:effectLst/>
          </c:spPr>
          <c:marker>
            <c:symbol val="none"/>
          </c:marker>
          <c:cat>
            <c:strRef>
              <c:f>'Taidon merkitys työtehtävissä'!$A$5:$A$31</c:f>
              <c:strCache>
                <c:ptCount val="27"/>
                <c:pt idx="0">
                  <c:v> opinnoista saatu teoreettinen osaaminen</c:v>
                </c:pt>
                <c:pt idx="1">
                  <c:v>  opinnoista saatu käytännön osaaminen</c:v>
                </c:pt>
                <c:pt idx="2">
                  <c:v>  analyyttiset, systemaattisen ajattelun taidot</c:v>
                </c:pt>
                <c:pt idx="3">
                  <c:v>  tiedonhankintataidot</c:v>
                </c:pt>
                <c:pt idx="4">
                  <c:v>  ongelmanratkaisutaidot</c:v>
                </c:pt>
                <c:pt idx="5">
                  <c:v>  organisointi- ja koordinointitaidot</c:v>
                </c:pt>
                <c:pt idx="6">
                  <c:v>  projektinhallintataidot</c:v>
                </c:pt>
                <c:pt idx="7">
                  <c:v>  esimiestaidot</c:v>
                </c:pt>
                <c:pt idx="8">
                  <c:v>  yhteistyötaidot</c:v>
                </c:pt>
                <c:pt idx="9">
                  <c:v>  neuvottelutaidot</c:v>
                </c:pt>
                <c:pt idx="10">
                  <c:v>  esiintymistaidot</c:v>
                </c:pt>
                <c:pt idx="11">
                  <c:v>  opetus-, koulutus- ja ohjaustaidot</c:v>
                </c:pt>
                <c:pt idx="12">
                  <c:v>  toimiminen monikulttuurisessa ympäristössä</c:v>
                </c:pt>
                <c:pt idx="13">
                  <c:v>  lainsäädännön tuntemus</c:v>
                </c:pt>
                <c:pt idx="14">
                  <c:v>  liiketoiminnan/taloushallinnon perusteiden tuntemus</c:v>
                </c:pt>
                <c:pt idx="15">
                  <c:v>  tieto- ja viestintätekniikan taidot</c:v>
                </c:pt>
                <c:pt idx="16">
                  <c:v>  viestintä suomen kielellä</c:v>
                </c:pt>
                <c:pt idx="17">
                  <c:v>  viestintä ruotsin kielellä</c:v>
                </c:pt>
                <c:pt idx="18">
                  <c:v>  viestintä englannin kielellä</c:v>
                </c:pt>
                <c:pt idx="19">
                  <c:v>  viestintä muilla kielillä</c:v>
                </c:pt>
                <c:pt idx="20">
                  <c:v>  kyky oppia ja omaksua uutta</c:v>
                </c:pt>
                <c:pt idx="21">
                  <c:v>  luovuus</c:v>
                </c:pt>
                <c:pt idx="22">
                  <c:v>  tieteiden- tai taiteidenvälisyys/moniammatillisissa ryhmissä toimiminen</c:v>
                </c:pt>
                <c:pt idx="23">
                  <c:v>  stressinsietokyky</c:v>
                </c:pt>
                <c:pt idx="24">
                  <c:v>  verkostoitumistaidot</c:v>
                </c:pt>
                <c:pt idx="25">
                  <c:v>  itseohjautuvuus/oma-aloitteisuus</c:v>
                </c:pt>
                <c:pt idx="26">
                  <c:v>  yrittäjyystaidot</c:v>
                </c:pt>
              </c:strCache>
            </c:strRef>
          </c:cat>
          <c:val>
            <c:numRef>
              <c:f>'Taidon merkitys työtehtävissä'!$E$5:$E$31</c:f>
              <c:numCache>
                <c:formatCode>General</c:formatCode>
                <c:ptCount val="27"/>
                <c:pt idx="0">
                  <c:v>3.2</c:v>
                </c:pt>
                <c:pt idx="1">
                  <c:v>3.4</c:v>
                </c:pt>
                <c:pt idx="2">
                  <c:v>4.8</c:v>
                </c:pt>
                <c:pt idx="3">
                  <c:v>4.5999999999999996</c:v>
                </c:pt>
                <c:pt idx="4">
                  <c:v>4.9000000000000004</c:v>
                </c:pt>
                <c:pt idx="5">
                  <c:v>4.7</c:v>
                </c:pt>
                <c:pt idx="6">
                  <c:v>4.7</c:v>
                </c:pt>
                <c:pt idx="7">
                  <c:v>3.3</c:v>
                </c:pt>
                <c:pt idx="8">
                  <c:v>4.9000000000000004</c:v>
                </c:pt>
                <c:pt idx="9">
                  <c:v>4.4000000000000004</c:v>
                </c:pt>
                <c:pt idx="10">
                  <c:v>4.2</c:v>
                </c:pt>
                <c:pt idx="11">
                  <c:v>4.0999999999999996</c:v>
                </c:pt>
                <c:pt idx="12">
                  <c:v>3.7</c:v>
                </c:pt>
                <c:pt idx="13">
                  <c:v>3</c:v>
                </c:pt>
                <c:pt idx="14">
                  <c:v>3.4</c:v>
                </c:pt>
                <c:pt idx="15">
                  <c:v>4.3</c:v>
                </c:pt>
                <c:pt idx="16">
                  <c:v>4.5999999999999996</c:v>
                </c:pt>
                <c:pt idx="17">
                  <c:v>1.6</c:v>
                </c:pt>
                <c:pt idx="18">
                  <c:v>4.5999999999999996</c:v>
                </c:pt>
                <c:pt idx="19">
                  <c:v>2</c:v>
                </c:pt>
                <c:pt idx="20">
                  <c:v>5.0999999999999996</c:v>
                </c:pt>
                <c:pt idx="21">
                  <c:v>4.5999999999999996</c:v>
                </c:pt>
                <c:pt idx="22">
                  <c:v>3.8</c:v>
                </c:pt>
                <c:pt idx="23">
                  <c:v>5.0999999999999996</c:v>
                </c:pt>
                <c:pt idx="24">
                  <c:v>4.4000000000000004</c:v>
                </c:pt>
                <c:pt idx="25">
                  <c:v>5.0999999999999996</c:v>
                </c:pt>
                <c:pt idx="26">
                  <c:v>2.7</c:v>
                </c:pt>
              </c:numCache>
            </c:numRef>
          </c:val>
          <c:extLst>
            <c:ext xmlns:c16="http://schemas.microsoft.com/office/drawing/2014/chart" uri="{C3380CC4-5D6E-409C-BE32-E72D297353CC}">
              <c16:uniqueId val="{00000008-F629-4910-ABE4-B100A03BF632}"/>
            </c:ext>
          </c:extLst>
        </c:ser>
        <c:ser>
          <c:idx val="4"/>
          <c:order val="4"/>
          <c:tx>
            <c:strRef>
              <c:f>'Taidon merkitys työtehtävissä'!$F$3:$F$4</c:f>
              <c:strCache>
                <c:ptCount val="1"/>
                <c:pt idx="0">
                  <c:v>Alan keskiarvo (n = 800)</c:v>
                </c:pt>
              </c:strCache>
            </c:strRef>
          </c:tx>
          <c:spPr>
            <a:ln w="28575" cap="rnd">
              <a:solidFill>
                <a:schemeClr val="accent5"/>
              </a:solidFill>
              <a:round/>
            </a:ln>
            <a:effectLst/>
          </c:spPr>
          <c:marker>
            <c:symbol val="none"/>
          </c:marker>
          <c:cat>
            <c:strRef>
              <c:f>'Taidon merkitys työtehtävissä'!$A$5:$A$31</c:f>
              <c:strCache>
                <c:ptCount val="27"/>
                <c:pt idx="0">
                  <c:v> opinnoista saatu teoreettinen osaaminen</c:v>
                </c:pt>
                <c:pt idx="1">
                  <c:v>  opinnoista saatu käytännön osaaminen</c:v>
                </c:pt>
                <c:pt idx="2">
                  <c:v>  analyyttiset, systemaattisen ajattelun taidot</c:v>
                </c:pt>
                <c:pt idx="3">
                  <c:v>  tiedonhankintataidot</c:v>
                </c:pt>
                <c:pt idx="4">
                  <c:v>  ongelmanratkaisutaidot</c:v>
                </c:pt>
                <c:pt idx="5">
                  <c:v>  organisointi- ja koordinointitaidot</c:v>
                </c:pt>
                <c:pt idx="6">
                  <c:v>  projektinhallintataidot</c:v>
                </c:pt>
                <c:pt idx="7">
                  <c:v>  esimiestaidot</c:v>
                </c:pt>
                <c:pt idx="8">
                  <c:v>  yhteistyötaidot</c:v>
                </c:pt>
                <c:pt idx="9">
                  <c:v>  neuvottelutaidot</c:v>
                </c:pt>
                <c:pt idx="10">
                  <c:v>  esiintymistaidot</c:v>
                </c:pt>
                <c:pt idx="11">
                  <c:v>  opetus-, koulutus- ja ohjaustaidot</c:v>
                </c:pt>
                <c:pt idx="12">
                  <c:v>  toimiminen monikulttuurisessa ympäristössä</c:v>
                </c:pt>
                <c:pt idx="13">
                  <c:v>  lainsäädännön tuntemus</c:v>
                </c:pt>
                <c:pt idx="14">
                  <c:v>  liiketoiminnan/taloushallinnon perusteiden tuntemus</c:v>
                </c:pt>
                <c:pt idx="15">
                  <c:v>  tieto- ja viestintätekniikan taidot</c:v>
                </c:pt>
                <c:pt idx="16">
                  <c:v>  viestintä suomen kielellä</c:v>
                </c:pt>
                <c:pt idx="17">
                  <c:v>  viestintä ruotsin kielellä</c:v>
                </c:pt>
                <c:pt idx="18">
                  <c:v>  viestintä englannin kielellä</c:v>
                </c:pt>
                <c:pt idx="19">
                  <c:v>  viestintä muilla kielillä</c:v>
                </c:pt>
                <c:pt idx="20">
                  <c:v>  kyky oppia ja omaksua uutta</c:v>
                </c:pt>
                <c:pt idx="21">
                  <c:v>  luovuus</c:v>
                </c:pt>
                <c:pt idx="22">
                  <c:v>  tieteiden- tai taiteidenvälisyys/moniammatillisissa ryhmissä toimiminen</c:v>
                </c:pt>
                <c:pt idx="23">
                  <c:v>  stressinsietokyky</c:v>
                </c:pt>
                <c:pt idx="24">
                  <c:v>  verkostoitumistaidot</c:v>
                </c:pt>
                <c:pt idx="25">
                  <c:v>  itseohjautuvuus/oma-aloitteisuus</c:v>
                </c:pt>
                <c:pt idx="26">
                  <c:v>  yrittäjyystaidot</c:v>
                </c:pt>
              </c:strCache>
            </c:strRef>
          </c:cat>
          <c:val>
            <c:numRef>
              <c:f>'Taidon merkitys työtehtävissä'!$F$5:$F$31</c:f>
              <c:numCache>
                <c:formatCode>General</c:formatCode>
                <c:ptCount val="27"/>
                <c:pt idx="0">
                  <c:v>3.6</c:v>
                </c:pt>
                <c:pt idx="1">
                  <c:v>3.8</c:v>
                </c:pt>
                <c:pt idx="2">
                  <c:v>4.5999999999999996</c:v>
                </c:pt>
                <c:pt idx="3">
                  <c:v>4.5</c:v>
                </c:pt>
                <c:pt idx="4">
                  <c:v>4.9000000000000004</c:v>
                </c:pt>
                <c:pt idx="5">
                  <c:v>4.8</c:v>
                </c:pt>
                <c:pt idx="6">
                  <c:v>4.4000000000000004</c:v>
                </c:pt>
                <c:pt idx="7">
                  <c:v>2.7</c:v>
                </c:pt>
                <c:pt idx="8">
                  <c:v>5</c:v>
                </c:pt>
                <c:pt idx="9">
                  <c:v>4.3</c:v>
                </c:pt>
                <c:pt idx="10">
                  <c:v>4.4000000000000004</c:v>
                </c:pt>
                <c:pt idx="11">
                  <c:v>4.3</c:v>
                </c:pt>
                <c:pt idx="12">
                  <c:v>3.9</c:v>
                </c:pt>
                <c:pt idx="13">
                  <c:v>3.2</c:v>
                </c:pt>
                <c:pt idx="14">
                  <c:v>2.5</c:v>
                </c:pt>
                <c:pt idx="15">
                  <c:v>4.5999999999999996</c:v>
                </c:pt>
                <c:pt idx="16">
                  <c:v>5</c:v>
                </c:pt>
                <c:pt idx="17">
                  <c:v>2.5</c:v>
                </c:pt>
                <c:pt idx="18">
                  <c:v>4</c:v>
                </c:pt>
                <c:pt idx="19">
                  <c:v>2.2000000000000002</c:v>
                </c:pt>
                <c:pt idx="20">
                  <c:v>5.2</c:v>
                </c:pt>
                <c:pt idx="21">
                  <c:v>4.5</c:v>
                </c:pt>
                <c:pt idx="22">
                  <c:v>3.7</c:v>
                </c:pt>
                <c:pt idx="23">
                  <c:v>5</c:v>
                </c:pt>
                <c:pt idx="24">
                  <c:v>4</c:v>
                </c:pt>
                <c:pt idx="25">
                  <c:v>5.2</c:v>
                </c:pt>
                <c:pt idx="26">
                  <c:v>2.1</c:v>
                </c:pt>
              </c:numCache>
            </c:numRef>
          </c:val>
          <c:extLst>
            <c:ext xmlns:c16="http://schemas.microsoft.com/office/drawing/2014/chart" uri="{C3380CC4-5D6E-409C-BE32-E72D297353CC}">
              <c16:uniqueId val="{00000009-F629-4910-ABE4-B100A03BF632}"/>
            </c:ext>
          </c:extLst>
        </c:ser>
        <c:dLbls>
          <c:showLegendKey val="0"/>
          <c:showVal val="0"/>
          <c:showCatName val="0"/>
          <c:showSerName val="0"/>
          <c:showPercent val="0"/>
          <c:showBubbleSize val="0"/>
        </c:dLbls>
        <c:axId val="361847936"/>
        <c:axId val="361844984"/>
      </c:radarChart>
      <c:catAx>
        <c:axId val="3618479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361844984"/>
        <c:crosses val="autoZero"/>
        <c:auto val="1"/>
        <c:lblAlgn val="ctr"/>
        <c:lblOffset val="100"/>
        <c:noMultiLvlLbl val="0"/>
      </c:catAx>
      <c:valAx>
        <c:axId val="361844984"/>
        <c:scaling>
          <c:orientation val="minMax"/>
          <c:max val="6"/>
          <c:min val="1"/>
        </c:scaling>
        <c:delete val="0"/>
        <c:axPos val="l"/>
        <c:majorGridlines>
          <c:spPr>
            <a:ln w="9525" cap="flat" cmpd="sng" algn="ctr">
              <a:solidFill>
                <a:schemeClr val="accent1">
                  <a:alpha val="50000"/>
                </a:schemeClr>
              </a:solidFill>
              <a:round/>
            </a:ln>
            <a:effectLst/>
          </c:spPr>
        </c:majorGridlines>
        <c:numFmt formatCode="General" sourceLinked="1"/>
        <c:majorTickMark val="none"/>
        <c:minorTickMark val="none"/>
        <c:tickLblPos val="nextTo"/>
        <c:spPr>
          <a:noFill/>
          <a:ln>
            <a:solidFill>
              <a:schemeClr val="accent1">
                <a:alpha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361847936"/>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pivotSource>
    <c:name>[Uraseuranta_maisterit 2017 (Yhteiskuntat.).xlsb]23!PivotTable1</c:name>
    <c:fmtId val="8"/>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3"/>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4"/>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5"/>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6"/>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7"/>
      </c:pivotFmt>
      <c:pivotFmt>
        <c:idx val="38"/>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39"/>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4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
        <c:idx val="41"/>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extLst>
        </c:dLbl>
      </c:pivotFmt>
    </c:pivotFmts>
    <c:plotArea>
      <c:layout/>
      <c:radarChart>
        <c:radarStyle val="marker"/>
        <c:varyColors val="0"/>
        <c:ser>
          <c:idx val="0"/>
          <c:order val="0"/>
          <c:tx>
            <c:strRef>
              <c:f>'23'!$B$3:$B$4</c:f>
              <c:strCache>
                <c:ptCount val="1"/>
                <c:pt idx="0">
                  <c:v>Jyväskylän yliopisto (n = 55)</c:v>
                </c:pt>
              </c:strCache>
            </c:strRef>
          </c:tx>
          <c:spPr>
            <a:ln w="31750" cap="rnd">
              <a:solidFill>
                <a:schemeClr val="accent1"/>
              </a:solidFill>
              <a:round/>
            </a:ln>
            <a:effectLst>
              <a:outerShdw blurRad="40000" dist="23000" dir="5400000" rotWithShape="0">
                <a:srgbClr val="000000">
                  <a:alpha val="35000"/>
                </a:srgbClr>
              </a:outerShdw>
            </a:effectLst>
          </c:spPr>
          <c:marker>
            <c:symbol val="none"/>
          </c:marker>
          <c:cat>
            <c:strRef>
              <c:f>'23'!$A$5:$A$31</c:f>
              <c:strCache>
                <c:ptCount val="27"/>
                <c:pt idx="0">
                  <c:v> opinnoista saatu teoreettinen osaaminen</c:v>
                </c:pt>
                <c:pt idx="1">
                  <c:v>  opinnoista saatu käytännön osaaminen</c:v>
                </c:pt>
                <c:pt idx="2">
                  <c:v>  analyyttiset, systemaattisen ajattelun taidot</c:v>
                </c:pt>
                <c:pt idx="3">
                  <c:v>  tiedonhankintataidot</c:v>
                </c:pt>
                <c:pt idx="4">
                  <c:v>  ongelmanratkaisutaidot</c:v>
                </c:pt>
                <c:pt idx="5">
                  <c:v>  organisointi- ja koordinointitaidot</c:v>
                </c:pt>
                <c:pt idx="6">
                  <c:v>  projektinhallintataidot</c:v>
                </c:pt>
                <c:pt idx="7">
                  <c:v>  esimiestaidot</c:v>
                </c:pt>
                <c:pt idx="8">
                  <c:v>  yhteistyötaidot</c:v>
                </c:pt>
                <c:pt idx="9">
                  <c:v>  neuvottelutaidot</c:v>
                </c:pt>
                <c:pt idx="10">
                  <c:v>  esiintymistaidot</c:v>
                </c:pt>
                <c:pt idx="11">
                  <c:v>  opetus-, koulutus- ja ohjaustaidot</c:v>
                </c:pt>
                <c:pt idx="12">
                  <c:v>  toimiminen monikulttuurisessa ympäristössä</c:v>
                </c:pt>
                <c:pt idx="13">
                  <c:v>  lainsäädännön tuntemus</c:v>
                </c:pt>
                <c:pt idx="14">
                  <c:v>  liiketoiminnan/taloushallinnon perusteiden tuntemus</c:v>
                </c:pt>
                <c:pt idx="15">
                  <c:v>  tieto- ja viestintätekniikan taidot</c:v>
                </c:pt>
                <c:pt idx="16">
                  <c:v>  viestintä suomen kielellä</c:v>
                </c:pt>
                <c:pt idx="17">
                  <c:v>  viestintä ruotsin kielellä</c:v>
                </c:pt>
                <c:pt idx="18">
                  <c:v>  viestintä englannin kielellä</c:v>
                </c:pt>
                <c:pt idx="19">
                  <c:v>  viestintä muilla kielillä</c:v>
                </c:pt>
                <c:pt idx="20">
                  <c:v>  kyky oppia ja omaksua uutta</c:v>
                </c:pt>
                <c:pt idx="21">
                  <c:v>  luovuus</c:v>
                </c:pt>
                <c:pt idx="22">
                  <c:v>  tieteiden- tai taiteidenvälisyys/moniammatillisissa ryhmissä toimiminen</c:v>
                </c:pt>
                <c:pt idx="23">
                  <c:v>  stressinsietokyky</c:v>
                </c:pt>
                <c:pt idx="24">
                  <c:v>  verkostoitumistaidot</c:v>
                </c:pt>
                <c:pt idx="25">
                  <c:v>  itseohjautuvuus/oma-aloitteisuus</c:v>
                </c:pt>
                <c:pt idx="26">
                  <c:v>  yrittäjyystaidot</c:v>
                </c:pt>
              </c:strCache>
            </c:strRef>
          </c:cat>
          <c:val>
            <c:numRef>
              <c:f>'23'!$B$5:$B$31</c:f>
              <c:numCache>
                <c:formatCode>General</c:formatCode>
                <c:ptCount val="27"/>
                <c:pt idx="0">
                  <c:v>3.4</c:v>
                </c:pt>
                <c:pt idx="1">
                  <c:v>3.5</c:v>
                </c:pt>
                <c:pt idx="2">
                  <c:v>4.8</c:v>
                </c:pt>
                <c:pt idx="3">
                  <c:v>4.3</c:v>
                </c:pt>
                <c:pt idx="4">
                  <c:v>4.9000000000000004</c:v>
                </c:pt>
                <c:pt idx="5">
                  <c:v>5</c:v>
                </c:pt>
                <c:pt idx="6">
                  <c:v>4.2</c:v>
                </c:pt>
                <c:pt idx="7">
                  <c:v>3</c:v>
                </c:pt>
                <c:pt idx="8">
                  <c:v>5</c:v>
                </c:pt>
                <c:pt idx="9">
                  <c:v>4.7</c:v>
                </c:pt>
                <c:pt idx="10">
                  <c:v>4.5999999999999996</c:v>
                </c:pt>
                <c:pt idx="11">
                  <c:v>4</c:v>
                </c:pt>
                <c:pt idx="12">
                  <c:v>3.2</c:v>
                </c:pt>
                <c:pt idx="13">
                  <c:v>4.2</c:v>
                </c:pt>
                <c:pt idx="14">
                  <c:v>3</c:v>
                </c:pt>
                <c:pt idx="15">
                  <c:v>4.2</c:v>
                </c:pt>
                <c:pt idx="16">
                  <c:v>5.0999999999999996</c:v>
                </c:pt>
                <c:pt idx="17">
                  <c:v>1.8</c:v>
                </c:pt>
                <c:pt idx="18">
                  <c:v>3.3</c:v>
                </c:pt>
                <c:pt idx="19">
                  <c:v>1.3</c:v>
                </c:pt>
                <c:pt idx="20">
                  <c:v>5.0999999999999996</c:v>
                </c:pt>
                <c:pt idx="21">
                  <c:v>4.0999999999999996</c:v>
                </c:pt>
                <c:pt idx="22">
                  <c:v>3.4</c:v>
                </c:pt>
                <c:pt idx="23">
                  <c:v>5.0999999999999996</c:v>
                </c:pt>
                <c:pt idx="24">
                  <c:v>4.7</c:v>
                </c:pt>
                <c:pt idx="25">
                  <c:v>5.4</c:v>
                </c:pt>
                <c:pt idx="26">
                  <c:v>1.7</c:v>
                </c:pt>
              </c:numCache>
            </c:numRef>
          </c:val>
          <c:extLst>
            <c:ext xmlns:c16="http://schemas.microsoft.com/office/drawing/2014/chart" uri="{C3380CC4-5D6E-409C-BE32-E72D297353CC}">
              <c16:uniqueId val="{00000000-9BBB-4D6A-8C8D-7E8DB244535D}"/>
            </c:ext>
          </c:extLst>
        </c:ser>
        <c:ser>
          <c:idx val="1"/>
          <c:order val="1"/>
          <c:tx>
            <c:strRef>
              <c:f>'23'!$C$3:$C$4</c:f>
              <c:strCache>
                <c:ptCount val="1"/>
                <c:pt idx="0">
                  <c:v>Yhteensä (n = 579)</c:v>
                </c:pt>
              </c:strCache>
            </c:strRef>
          </c:tx>
          <c:spPr>
            <a:ln w="31750" cap="rnd">
              <a:solidFill>
                <a:schemeClr val="accent2"/>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'23'!$A$5:$A$31</c:f>
              <c:strCache>
                <c:ptCount val="27"/>
                <c:pt idx="0">
                  <c:v> opinnoista saatu teoreettinen osaaminen</c:v>
                </c:pt>
                <c:pt idx="1">
                  <c:v>  opinnoista saatu käytännön osaaminen</c:v>
                </c:pt>
                <c:pt idx="2">
                  <c:v>  analyyttiset, systemaattisen ajattelun taidot</c:v>
                </c:pt>
                <c:pt idx="3">
                  <c:v>  tiedonhankintataidot</c:v>
                </c:pt>
                <c:pt idx="4">
                  <c:v>  ongelmanratkaisutaidot</c:v>
                </c:pt>
                <c:pt idx="5">
                  <c:v>  organisointi- ja koordinointitaidot</c:v>
                </c:pt>
                <c:pt idx="6">
                  <c:v>  projektinhallintataidot</c:v>
                </c:pt>
                <c:pt idx="7">
                  <c:v>  esimiestaidot</c:v>
                </c:pt>
                <c:pt idx="8">
                  <c:v>  yhteistyötaidot</c:v>
                </c:pt>
                <c:pt idx="9">
                  <c:v>  neuvottelutaidot</c:v>
                </c:pt>
                <c:pt idx="10">
                  <c:v>  esiintymistaidot</c:v>
                </c:pt>
                <c:pt idx="11">
                  <c:v>  opetus-, koulutus- ja ohjaustaidot</c:v>
                </c:pt>
                <c:pt idx="12">
                  <c:v>  toimiminen monikulttuurisessa ympäristössä</c:v>
                </c:pt>
                <c:pt idx="13">
                  <c:v>  lainsäädännön tuntemus</c:v>
                </c:pt>
                <c:pt idx="14">
                  <c:v>  liiketoiminnan/taloushallinnon perusteiden tuntemus</c:v>
                </c:pt>
                <c:pt idx="15">
                  <c:v>  tieto- ja viestintätekniikan taidot</c:v>
                </c:pt>
                <c:pt idx="16">
                  <c:v>  viestintä suomen kielellä</c:v>
                </c:pt>
                <c:pt idx="17">
                  <c:v>  viestintä ruotsin kielellä</c:v>
                </c:pt>
                <c:pt idx="18">
                  <c:v>  viestintä englannin kielellä</c:v>
                </c:pt>
                <c:pt idx="19">
                  <c:v>  viestintä muilla kielillä</c:v>
                </c:pt>
                <c:pt idx="20">
                  <c:v>  kyky oppia ja omaksua uutta</c:v>
                </c:pt>
                <c:pt idx="21">
                  <c:v>  luovuus</c:v>
                </c:pt>
                <c:pt idx="22">
                  <c:v>  tieteiden- tai taiteidenvälisyys/moniammatillisissa ryhmissä toimiminen</c:v>
                </c:pt>
                <c:pt idx="23">
                  <c:v>  stressinsietokyky</c:v>
                </c:pt>
                <c:pt idx="24">
                  <c:v>  verkostoitumistaidot</c:v>
                </c:pt>
                <c:pt idx="25">
                  <c:v>  itseohjautuvuus/oma-aloitteisuus</c:v>
                </c:pt>
                <c:pt idx="26">
                  <c:v>  yrittäjyystaidot</c:v>
                </c:pt>
              </c:strCache>
            </c:strRef>
          </c:cat>
          <c:val>
            <c:numRef>
              <c:f>'23'!$C$5:$C$31</c:f>
              <c:numCache>
                <c:formatCode>General</c:formatCode>
                <c:ptCount val="27"/>
                <c:pt idx="0">
                  <c:v>3.5</c:v>
                </c:pt>
                <c:pt idx="1">
                  <c:v>3.5</c:v>
                </c:pt>
                <c:pt idx="2">
                  <c:v>4.7</c:v>
                </c:pt>
                <c:pt idx="3">
                  <c:v>4.3</c:v>
                </c:pt>
                <c:pt idx="4">
                  <c:v>4.9000000000000004</c:v>
                </c:pt>
                <c:pt idx="5">
                  <c:v>4.8</c:v>
                </c:pt>
                <c:pt idx="6">
                  <c:v>4.2</c:v>
                </c:pt>
                <c:pt idx="7">
                  <c:v>2.9</c:v>
                </c:pt>
                <c:pt idx="8">
                  <c:v>5</c:v>
                </c:pt>
                <c:pt idx="9">
                  <c:v>4.5</c:v>
                </c:pt>
                <c:pt idx="10">
                  <c:v>4.4000000000000004</c:v>
                </c:pt>
                <c:pt idx="11">
                  <c:v>3.7</c:v>
                </c:pt>
                <c:pt idx="12">
                  <c:v>3.4</c:v>
                </c:pt>
                <c:pt idx="13">
                  <c:v>4</c:v>
                </c:pt>
                <c:pt idx="14">
                  <c:v>3.3</c:v>
                </c:pt>
                <c:pt idx="15">
                  <c:v>4.4000000000000004</c:v>
                </c:pt>
                <c:pt idx="16">
                  <c:v>4.8</c:v>
                </c:pt>
                <c:pt idx="17">
                  <c:v>2.2000000000000002</c:v>
                </c:pt>
                <c:pt idx="18">
                  <c:v>3.7</c:v>
                </c:pt>
                <c:pt idx="19">
                  <c:v>1.6</c:v>
                </c:pt>
                <c:pt idx="20">
                  <c:v>5.2</c:v>
                </c:pt>
                <c:pt idx="21">
                  <c:v>4.0999999999999996</c:v>
                </c:pt>
                <c:pt idx="22">
                  <c:v>3.4</c:v>
                </c:pt>
                <c:pt idx="23">
                  <c:v>5</c:v>
                </c:pt>
                <c:pt idx="24">
                  <c:v>4.4000000000000004</c:v>
                </c:pt>
                <c:pt idx="25">
                  <c:v>5.2</c:v>
                </c:pt>
                <c:pt idx="26">
                  <c:v>2</c:v>
                </c:pt>
              </c:numCache>
            </c:numRef>
          </c:val>
          <c:extLst>
            <c:ext xmlns:c16="http://schemas.microsoft.com/office/drawing/2014/chart" uri="{C3380CC4-5D6E-409C-BE32-E72D297353CC}">
              <c16:uniqueId val="{00000001-9BBB-4D6A-8C8D-7E8DB244535D}"/>
            </c:ext>
          </c:extLst>
        </c:ser>
        <c:dLbls>
          <c:showLegendKey val="0"/>
          <c:showVal val="0"/>
          <c:showCatName val="0"/>
          <c:showSerName val="0"/>
          <c:showPercent val="0"/>
          <c:showBubbleSize val="0"/>
        </c:dLbls>
        <c:axId val="359596688"/>
        <c:axId val="359597016"/>
      </c:radarChart>
      <c:catAx>
        <c:axId val="35959668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359597016"/>
        <c:crosses val="autoZero"/>
        <c:auto val="1"/>
        <c:lblAlgn val="ctr"/>
        <c:lblOffset val="100"/>
        <c:noMultiLvlLbl val="0"/>
      </c:catAx>
      <c:valAx>
        <c:axId val="359597016"/>
        <c:scaling>
          <c:orientation val="minMax"/>
          <c:max val="6"/>
          <c:min val="1"/>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359596688"/>
        <c:crosses val="autoZero"/>
        <c:crossBetween val="between"/>
        <c:majorUnit val="1"/>
      </c:valAx>
      <c:spPr>
        <a:noFill/>
        <a:ln>
          <a:noFill/>
        </a:ln>
        <a:effectLst/>
      </c:spPr>
    </c:plotArea>
    <c:legend>
      <c:legendPos val="b"/>
      <c:layout>
        <c:manualLayout>
          <c:xMode val="edge"/>
          <c:yMode val="edge"/>
          <c:x val="4.7677815307579842E-2"/>
          <c:y val="0.9069608792916185"/>
          <c:w val="0.89999995733479743"/>
          <c:h val="8.713618741879786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4/26/2021</a:t>
            </a:fld>
            <a:endParaRPr lang="fi-FI"/>
          </a:p>
        </p:txBody>
      </p:sp>
      <p:sp>
        <p:nvSpPr>
          <p:cNvPr id="4" name="Footer Placeholder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pPr>
              <a:defRPr/>
            </a:pPr>
            <a:fld id="{2666334D-7A27-9F43-9EC7-CCD7CF254AD1}" type="slidenum">
              <a:rPr lang="fi-FI"/>
              <a:pPr>
                <a:defRPr/>
              </a:pPr>
              <a:t>‹#›</a:t>
            </a:fld>
            <a:endParaRPr lang="fi-FI"/>
          </a:p>
        </p:txBody>
      </p:sp>
    </p:spTree>
    <p:extLst>
      <p:ext uri="{BB962C8B-B14F-4D97-AF65-F5344CB8AC3E}">
        <p14:creationId xmlns:p14="http://schemas.microsoft.com/office/powerpoint/2010/main" val="1107805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CBA4E3A-D2E6-4947-B46E-18DB598EA3A1}" type="datetime1">
              <a:rPr lang="fi-FI"/>
              <a:pPr>
                <a:defRPr/>
              </a:pPr>
              <a:t>26.4.2021</a:t>
            </a:fld>
            <a:endParaRPr lang="fi-FI"/>
          </a:p>
        </p:txBody>
      </p:sp>
      <p:sp>
        <p:nvSpPr>
          <p:cNvPr id="4" name="Slide Image Placeholder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9428583"/>
            <a:ext cx="2971800"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F0889F7-7C3B-BA40-BE46-7E19F6C05879}" type="slidenum">
              <a:rPr lang="fi-FI"/>
              <a:pPr>
                <a:defRPr/>
              </a:pPr>
              <a:t>‹#›</a:t>
            </a:fld>
            <a:endParaRPr lang="fi-FI"/>
          </a:p>
        </p:txBody>
      </p:sp>
    </p:spTree>
    <p:extLst>
      <p:ext uri="{BB962C8B-B14F-4D97-AF65-F5344CB8AC3E}">
        <p14:creationId xmlns:p14="http://schemas.microsoft.com/office/powerpoint/2010/main" val="148483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1</a:t>
            </a:fld>
            <a:endParaRPr lang="fi-FI"/>
          </a:p>
        </p:txBody>
      </p:sp>
    </p:spTree>
    <p:extLst>
      <p:ext uri="{BB962C8B-B14F-4D97-AF65-F5344CB8AC3E}">
        <p14:creationId xmlns:p14="http://schemas.microsoft.com/office/powerpoint/2010/main" val="2224414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10</a:t>
            </a:fld>
            <a:endParaRPr lang="fi-FI"/>
          </a:p>
        </p:txBody>
      </p:sp>
    </p:spTree>
    <p:extLst>
      <p:ext uri="{BB962C8B-B14F-4D97-AF65-F5344CB8AC3E}">
        <p14:creationId xmlns:p14="http://schemas.microsoft.com/office/powerpoint/2010/main" val="4166839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11</a:t>
            </a:fld>
            <a:endParaRPr lang="fi-FI"/>
          </a:p>
        </p:txBody>
      </p:sp>
    </p:spTree>
    <p:extLst>
      <p:ext uri="{BB962C8B-B14F-4D97-AF65-F5344CB8AC3E}">
        <p14:creationId xmlns:p14="http://schemas.microsoft.com/office/powerpoint/2010/main" val="2285571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12</a:t>
            </a:fld>
            <a:endParaRPr lang="fi-FI"/>
          </a:p>
        </p:txBody>
      </p:sp>
    </p:spTree>
    <p:extLst>
      <p:ext uri="{BB962C8B-B14F-4D97-AF65-F5344CB8AC3E}">
        <p14:creationId xmlns:p14="http://schemas.microsoft.com/office/powerpoint/2010/main" val="2844598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342900" indent="-342900">
              <a:lnSpc>
                <a:spcPts val="2600"/>
              </a:lnSpc>
              <a:spcBef>
                <a:spcPts val="600"/>
              </a:spcBef>
              <a:buFont typeface="Courier New" panose="02070309020205020404" pitchFamily="49" charset="0"/>
              <a:buChar char="o"/>
            </a:pPr>
            <a:endParaRPr lang="fi-FI"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13</a:t>
            </a:fld>
            <a:endParaRPr lang="fi-FI"/>
          </a:p>
        </p:txBody>
      </p:sp>
    </p:spTree>
    <p:extLst>
      <p:ext uri="{BB962C8B-B14F-4D97-AF65-F5344CB8AC3E}">
        <p14:creationId xmlns:p14="http://schemas.microsoft.com/office/powerpoint/2010/main" val="577977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342900" indent="-342900">
              <a:lnSpc>
                <a:spcPts val="2600"/>
              </a:lnSpc>
              <a:spcBef>
                <a:spcPts val="600"/>
              </a:spcBef>
              <a:buFont typeface="Courier New" panose="02070309020205020404" pitchFamily="49" charset="0"/>
              <a:buChar char="o"/>
            </a:pPr>
            <a:endParaRPr lang="fi-FI"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14</a:t>
            </a:fld>
            <a:endParaRPr lang="fi-FI"/>
          </a:p>
        </p:txBody>
      </p:sp>
    </p:spTree>
    <p:extLst>
      <p:ext uri="{BB962C8B-B14F-4D97-AF65-F5344CB8AC3E}">
        <p14:creationId xmlns:p14="http://schemas.microsoft.com/office/powerpoint/2010/main" val="1100453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effectLst/>
                <a:latin typeface="+mn-lt"/>
                <a:ea typeface="ＭＳ Ｐゴシック" charset="-128"/>
                <a:cs typeface="ＭＳ Ｐゴシック" charset="-128"/>
              </a:rPr>
              <a:t>Minusta on  selvä, ettei kukaan yleensä </a:t>
            </a:r>
            <a:r>
              <a:rPr lang="fi-FI" sz="1200" b="1" kern="1200" dirty="0">
                <a:solidFill>
                  <a:schemeClr val="tx1"/>
                </a:solidFill>
                <a:effectLst/>
                <a:latin typeface="+mn-lt"/>
                <a:ea typeface="ＭＳ Ｐゴシック" charset="-128"/>
                <a:cs typeface="ＭＳ Ｐゴシック" charset="-128"/>
              </a:rPr>
              <a:t>kata koko vaatimuslistaa</a:t>
            </a:r>
            <a:r>
              <a:rPr lang="fi-FI" sz="1200" kern="1200" dirty="0">
                <a:solidFill>
                  <a:schemeClr val="tx1"/>
                </a:solidFill>
                <a:effectLst/>
                <a:latin typeface="+mn-lt"/>
                <a:ea typeface="ＭＳ Ｐゴシック" charset="-128"/>
                <a:cs typeface="ＭＳ Ｐゴシック" charset="-128"/>
              </a:rPr>
              <a:t>. Pitäisi kuitenkin jollakin tavalla pystyä tuomaan esiin halu ja kyky oppia (sen lisäksi että monia asioita jo osaakin, eli ei toki ihan osaamattomana tule valituksi). Olen tässä kevään aikana ollut mukana aika monessa rekrytoinnissa, ja minusta ainakin asenne on kuitenkin olennainen. Perusosaaminen pitää toki olla, mutta täyspäinen oppii kyllä lisää tehtävässä. ”Kaikkitietävyys” voi päinvastoin aiheuttaa kielteisenkin reaktion rekrytoijissa.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fi-FI" sz="1200" kern="1200" dirty="0">
              <a:solidFill>
                <a:schemeClr val="tx1"/>
              </a:solidFill>
              <a:effectLst/>
              <a:latin typeface="+mn-lt"/>
              <a:ea typeface="ＭＳ Ｐゴシック" charset="-128"/>
              <a:cs typeface="ＭＳ Ｐゴシック" charset="-128"/>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fi-FI" sz="1200" kern="1200" dirty="0">
              <a:solidFill>
                <a:schemeClr val="tx1"/>
              </a:solidFill>
              <a:effectLst/>
              <a:latin typeface="+mn-lt"/>
              <a:ea typeface="ＭＳ Ｐゴシック" charset="-128"/>
              <a:cs typeface="ＭＳ Ｐゴシック" charset="-128"/>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fi-FI" sz="1200" b="1" kern="1200" dirty="0">
                <a:solidFill>
                  <a:schemeClr val="tx1"/>
                </a:solidFill>
                <a:effectLst/>
                <a:latin typeface="+mn-lt"/>
                <a:ea typeface="ＭＳ Ｐゴシック" charset="-128"/>
                <a:cs typeface="ＭＳ Ｐゴシック" charset="-128"/>
              </a:rPr>
              <a:t>Kulttuurialan</a:t>
            </a:r>
            <a:r>
              <a:rPr lang="fi-FI" sz="1200" kern="1200" dirty="0">
                <a:solidFill>
                  <a:schemeClr val="tx1"/>
                </a:solidFill>
                <a:effectLst/>
                <a:latin typeface="+mn-lt"/>
                <a:ea typeface="ＭＳ Ｐゴシック" charset="-128"/>
                <a:cs typeface="ＭＳ Ｐゴシック" charset="-128"/>
              </a:rPr>
              <a:t> opiskelijoiden kannattaa korostaa ihmisten ja kulttuurien tuntemusta ja ymmärtämistä, isojen kokonaisuuksien hahmottamista, (usein) viestintätaitoja ja laaja-alaisuutta. Ainakin. Ja siten omaa henkilökohtaista, in- ja nonformaalisti karttunutta osaamista. Haettavasta työtehtävästä riippuen esimerkiksi kolmannen sektorin tuntemus, yhdistystehtävissä toimiminen, voi olla hyvä juttu korostaa. Voi esimerkiksi olla antanut hyvää organisointitaitoa, tapahtumien järjestämisen taitoa jne. Some-viestinnällä on varmasti myös kysyntää, jos se on vakavasti otettavaa.</a:t>
            </a:r>
          </a:p>
          <a:p>
            <a:endParaRPr lang="fi-FI"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15</a:t>
            </a:fld>
            <a:endParaRPr lang="fi-FI"/>
          </a:p>
        </p:txBody>
      </p:sp>
    </p:spTree>
    <p:extLst>
      <p:ext uri="{BB962C8B-B14F-4D97-AF65-F5344CB8AC3E}">
        <p14:creationId xmlns:p14="http://schemas.microsoft.com/office/powerpoint/2010/main" val="2510415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16</a:t>
            </a:fld>
            <a:endParaRPr lang="fi-FI"/>
          </a:p>
        </p:txBody>
      </p:sp>
    </p:spTree>
    <p:extLst>
      <p:ext uri="{BB962C8B-B14F-4D97-AF65-F5344CB8AC3E}">
        <p14:creationId xmlns:p14="http://schemas.microsoft.com/office/powerpoint/2010/main" val="1766361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2</a:t>
            </a:fld>
            <a:endParaRPr lang="fi-FI"/>
          </a:p>
        </p:txBody>
      </p:sp>
    </p:spTree>
    <p:extLst>
      <p:ext uri="{BB962C8B-B14F-4D97-AF65-F5344CB8AC3E}">
        <p14:creationId xmlns:p14="http://schemas.microsoft.com/office/powerpoint/2010/main" val="134967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3</a:t>
            </a:fld>
            <a:endParaRPr lang="fi-FI"/>
          </a:p>
        </p:txBody>
      </p:sp>
    </p:spTree>
    <p:extLst>
      <p:ext uri="{BB962C8B-B14F-4D97-AF65-F5344CB8AC3E}">
        <p14:creationId xmlns:p14="http://schemas.microsoft.com/office/powerpoint/2010/main" val="3870301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4</a:t>
            </a:fld>
            <a:endParaRPr lang="fi-FI"/>
          </a:p>
        </p:txBody>
      </p:sp>
    </p:spTree>
    <p:extLst>
      <p:ext uri="{BB962C8B-B14F-4D97-AF65-F5344CB8AC3E}">
        <p14:creationId xmlns:p14="http://schemas.microsoft.com/office/powerpoint/2010/main" val="2068067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GB"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5</a:t>
            </a:fld>
            <a:endParaRPr lang="fi-FI"/>
          </a:p>
        </p:txBody>
      </p:sp>
    </p:spTree>
    <p:extLst>
      <p:ext uri="{BB962C8B-B14F-4D97-AF65-F5344CB8AC3E}">
        <p14:creationId xmlns:p14="http://schemas.microsoft.com/office/powerpoint/2010/main" val="3485745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6</a:t>
            </a:fld>
            <a:endParaRPr lang="fi-FI"/>
          </a:p>
        </p:txBody>
      </p:sp>
    </p:spTree>
    <p:extLst>
      <p:ext uri="{BB962C8B-B14F-4D97-AF65-F5344CB8AC3E}">
        <p14:creationId xmlns:p14="http://schemas.microsoft.com/office/powerpoint/2010/main" val="533209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7</a:t>
            </a:fld>
            <a:endParaRPr lang="fi-FI"/>
          </a:p>
        </p:txBody>
      </p:sp>
    </p:spTree>
    <p:extLst>
      <p:ext uri="{BB962C8B-B14F-4D97-AF65-F5344CB8AC3E}">
        <p14:creationId xmlns:p14="http://schemas.microsoft.com/office/powerpoint/2010/main" val="2292145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Tutkintojen tuottaman työelämävalmiudet tärkeys tutkintotason vastaajien mukaan (</a:t>
            </a:r>
            <a:r>
              <a:rPr lang="fi-FI" dirty="0" err="1"/>
              <a:t>hum</a:t>
            </a:r>
            <a:r>
              <a:rPr lang="fi-FI" dirty="0"/>
              <a:t> alalta 127, yhteiskuntatietiestä 88). </a:t>
            </a:r>
          </a:p>
          <a:p>
            <a:endParaRPr lang="fi-FI" dirty="0"/>
          </a:p>
          <a:p>
            <a:r>
              <a:rPr lang="fi-FI" sz="1200" kern="1200" dirty="0">
                <a:solidFill>
                  <a:schemeClr val="tx1"/>
                </a:solidFill>
                <a:effectLst/>
                <a:latin typeface="+mn-lt"/>
                <a:ea typeface="ＭＳ Ｐゴシック" charset="-128"/>
                <a:cs typeface="ＭＳ Ｐゴシック" charset="-128"/>
              </a:rPr>
              <a:t>Tutkinto-ohjelmien edustajat kokivat itsearviointikyselyn vastauksissa tärkeimmiksi työelämä-valmiuksiksi kriittisen ajattelun, ongelmanratkaisu- ja analyysitaidot, tiedonhankinnan taidot, kyvyn uuden oppimiseen sekä viestinnän äidinkielellä. Näitä valmiuksia myös maisterit kertoivat uraseurantakyselyssä oppineensa yliopisto-opintojensa aikana. Vähiten tärkeiksi työelämätaidoiksi tutkinto-ohjelmien edustajat kokivat markkinointi- ja myyntitaidot, johtamis- ja esimiesvalmiudet, talouden perusteiden ymmärtämisen, yrittäjyysvalmiudet ja -osaaminen sekä kestävän kehityksen osaamisen. Myöskään työssä olevat maisterit eivät uraseurantakyselyn mukaan olleet kaivanneet tämänkaltaisia taitoja työelämässä. </a:t>
            </a:r>
          </a:p>
          <a:p>
            <a:endParaRPr lang="fi-FI" dirty="0"/>
          </a:p>
          <a:p>
            <a:r>
              <a:rPr lang="fi-FI" sz="1200" kern="1200" dirty="0">
                <a:solidFill>
                  <a:schemeClr val="tx1"/>
                </a:solidFill>
                <a:effectLst/>
                <a:latin typeface="+mn-lt"/>
                <a:ea typeface="ＭＳ Ｐゴシック" charset="-128"/>
                <a:cs typeface="ＭＳ Ｐゴシック" charset="-128"/>
              </a:rPr>
              <a:t>”Työelämään ei pitäisi tulla humanistejakaan, jotka eivät osaa talousasioita. Humanistit ovat saattaneet olla 20 vuotta työelämässä ja säikähtävät edelleen numeroita. Näin ei saa olla.”</a:t>
            </a:r>
            <a:endParaRPr lang="fi-FI"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8</a:t>
            </a:fld>
            <a:endParaRPr lang="fi-FI"/>
          </a:p>
        </p:txBody>
      </p:sp>
    </p:spTree>
    <p:extLst>
      <p:ext uri="{BB962C8B-B14F-4D97-AF65-F5344CB8AC3E}">
        <p14:creationId xmlns:p14="http://schemas.microsoft.com/office/powerpoint/2010/main" val="3095252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9</a:t>
            </a:fld>
            <a:endParaRPr lang="fi-FI"/>
          </a:p>
        </p:txBody>
      </p:sp>
    </p:spTree>
    <p:extLst>
      <p:ext uri="{BB962C8B-B14F-4D97-AF65-F5344CB8AC3E}">
        <p14:creationId xmlns:p14="http://schemas.microsoft.com/office/powerpoint/2010/main" val="30707055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nsi valkoisella yläosalla">
    <p:bg>
      <p:bgPr>
        <a:solidFill>
          <a:schemeClr val="bg1"/>
        </a:solidFill>
        <a:effectLst/>
      </p:bgPr>
    </p:bg>
    <p:spTree>
      <p:nvGrpSpPr>
        <p:cNvPr id="1" name=""/>
        <p:cNvGrpSpPr/>
        <p:nvPr/>
      </p:nvGrpSpPr>
      <p:grpSpPr>
        <a:xfrm>
          <a:off x="0" y="0"/>
          <a:ext cx="0" cy="0"/>
          <a:chOff x="0" y="0"/>
          <a:chExt cx="0" cy="0"/>
        </a:xfrm>
      </p:grpSpPr>
      <p:sp>
        <p:nvSpPr>
          <p:cNvPr id="7" name="Vapaamuotoinen: Muoto 6">
            <a:extLst>
              <a:ext uri="{FF2B5EF4-FFF2-40B4-BE49-F238E27FC236}">
                <a16:creationId xmlns:a16="http://schemas.microsoft.com/office/drawing/2014/main" id="{A8624717-6579-4108-8822-5868869BFBE2}"/>
              </a:ext>
            </a:extLst>
          </p:cNvPr>
          <p:cNvSpPr/>
          <p:nvPr userDrawn="1"/>
        </p:nvSpPr>
        <p:spPr>
          <a:xfrm>
            <a:off x="0" y="1592580"/>
            <a:ext cx="12199620" cy="5273040"/>
          </a:xfrm>
          <a:custGeom>
            <a:avLst/>
            <a:gdLst>
              <a:gd name="connsiteX0" fmla="*/ 0 w 12199620"/>
              <a:gd name="connsiteY0" fmla="*/ 1028700 h 5273040"/>
              <a:gd name="connsiteX1" fmla="*/ 3794760 w 12199620"/>
              <a:gd name="connsiteY1" fmla="*/ 0 h 5273040"/>
              <a:gd name="connsiteX2" fmla="*/ 12199620 w 12199620"/>
              <a:gd name="connsiteY2" fmla="*/ 0 h 5273040"/>
              <a:gd name="connsiteX3" fmla="*/ 12192000 w 12199620"/>
              <a:gd name="connsiteY3" fmla="*/ 5257800 h 5273040"/>
              <a:gd name="connsiteX4" fmla="*/ 0 w 12199620"/>
              <a:gd name="connsiteY4" fmla="*/ 5273040 h 5273040"/>
              <a:gd name="connsiteX5" fmla="*/ 0 w 12199620"/>
              <a:gd name="connsiteY5" fmla="*/ 1028700 h 527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9620" h="5273040">
                <a:moveTo>
                  <a:pt x="0" y="1028700"/>
                </a:moveTo>
                <a:lnTo>
                  <a:pt x="3794760" y="0"/>
                </a:lnTo>
                <a:lnTo>
                  <a:pt x="12199620" y="0"/>
                </a:lnTo>
                <a:lnTo>
                  <a:pt x="12192000" y="5257800"/>
                </a:lnTo>
                <a:lnTo>
                  <a:pt x="0" y="5273040"/>
                </a:lnTo>
                <a:lnTo>
                  <a:pt x="0" y="1028700"/>
                </a:lnTo>
                <a:close/>
              </a:path>
            </a:pathLst>
          </a:custGeom>
          <a:solidFill>
            <a:srgbClr val="378DC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 name="Title 1"/>
          <p:cNvSpPr>
            <a:spLocks noGrp="1"/>
          </p:cNvSpPr>
          <p:nvPr userDrawn="1">
            <p:ph type="ctrTitle"/>
          </p:nvPr>
        </p:nvSpPr>
        <p:spPr>
          <a:xfrm>
            <a:off x="5107577" y="2945332"/>
            <a:ext cx="6768133" cy="2123266"/>
          </a:xfrm>
          <a:prstGeom prst="rect">
            <a:avLst/>
          </a:prstGeom>
        </p:spPr>
        <p:txBody>
          <a:bodyPr lIns="0" tIns="0" rIns="0" bIns="0" anchor="b">
            <a:noAutofit/>
          </a:bodyPr>
          <a:lstStyle>
            <a:lvl1pPr algn="l">
              <a:lnSpc>
                <a:spcPct val="80000"/>
              </a:lnSpc>
              <a:defRPr sz="6600" b="1" spc="-15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6" name="Subtitle 2"/>
          <p:cNvSpPr>
            <a:spLocks noGrp="1"/>
          </p:cNvSpPr>
          <p:nvPr userDrawn="1">
            <p:ph type="subTitle" idx="1"/>
          </p:nvPr>
        </p:nvSpPr>
        <p:spPr>
          <a:xfrm>
            <a:off x="5107576" y="5329855"/>
            <a:ext cx="6768133" cy="731311"/>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endParaRPr lang="en-US" dirty="0"/>
          </a:p>
        </p:txBody>
      </p:sp>
      <p:pic>
        <p:nvPicPr>
          <p:cNvPr id="13" name="Kuva 12">
            <a:extLst>
              <a:ext uri="{FF2B5EF4-FFF2-40B4-BE49-F238E27FC236}">
                <a16:creationId xmlns:a16="http://schemas.microsoft.com/office/drawing/2014/main" id="{9E59EEDD-EC4E-4BE9-B0CF-307A8AF9BAE2}"/>
              </a:ext>
            </a:extLst>
          </p:cNvPr>
          <p:cNvPicPr>
            <a:picLocks noChangeAspect="1"/>
          </p:cNvPicPr>
          <p:nvPr userDrawn="1"/>
        </p:nvPicPr>
        <p:blipFill>
          <a:blip r:embed="rId2"/>
          <a:stretch>
            <a:fillRect/>
          </a:stretch>
        </p:blipFill>
        <p:spPr>
          <a:xfrm>
            <a:off x="-2" y="-11056"/>
            <a:ext cx="3883843" cy="1762799"/>
          </a:xfrm>
          <a:prstGeom prst="rect">
            <a:avLst/>
          </a:prstGeom>
        </p:spPr>
      </p:pic>
      <p:sp>
        <p:nvSpPr>
          <p:cNvPr id="10" name="Vapaamuotoinen: Muoto 9">
            <a:extLst>
              <a:ext uri="{FF2B5EF4-FFF2-40B4-BE49-F238E27FC236}">
                <a16:creationId xmlns:a16="http://schemas.microsoft.com/office/drawing/2014/main" id="{3902340E-5017-42B8-BD74-15ACF0A672AD}"/>
              </a:ext>
            </a:extLst>
          </p:cNvPr>
          <p:cNvSpPr/>
          <p:nvPr userDrawn="1"/>
        </p:nvSpPr>
        <p:spPr>
          <a:xfrm>
            <a:off x="1087752" y="1591430"/>
            <a:ext cx="4028531" cy="5272492"/>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 name="connsiteX0" fmla="*/ 2181497 w 5625737"/>
              <a:gd name="connsiteY0" fmla="*/ 6896100 h 6896100"/>
              <a:gd name="connsiteX1" fmla="*/ 0 w 5625737"/>
              <a:gd name="connsiteY1" fmla="*/ 4830192 h 6896100"/>
              <a:gd name="connsiteX2" fmla="*/ 482237 w 5625737"/>
              <a:gd name="connsiteY2" fmla="*/ 0 h 6896100"/>
              <a:gd name="connsiteX3" fmla="*/ 5625737 w 5625737"/>
              <a:gd name="connsiteY3" fmla="*/ 30480 h 6896100"/>
              <a:gd name="connsiteX4" fmla="*/ 3484517 w 5625737"/>
              <a:gd name="connsiteY4" fmla="*/ 6895465 h 6896100"/>
              <a:gd name="connsiteX5" fmla="*/ 2181497 w 5625737"/>
              <a:gd name="connsiteY5" fmla="*/ 6896100 h 6896100"/>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3934218 w 6075438"/>
              <a:gd name="connsiteY4" fmla="*/ 6895465 h 7168259"/>
              <a:gd name="connsiteX5" fmla="*/ 44753 w 6075438"/>
              <a:gd name="connsiteY5" fmla="*/ 7168259 h 7168259"/>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1341241 w 6075438"/>
              <a:gd name="connsiteY4" fmla="*/ 7159120 h 7168259"/>
              <a:gd name="connsiteX5" fmla="*/ 44753 w 6075438"/>
              <a:gd name="connsiteY5" fmla="*/ 7168259 h 7168259"/>
              <a:gd name="connsiteX0" fmla="*/ 497478 w 6528163"/>
              <a:gd name="connsiteY0" fmla="*/ 7137779 h 7137779"/>
              <a:gd name="connsiteX1" fmla="*/ 902426 w 6528163"/>
              <a:gd name="connsiteY1" fmla="*/ 4799712 h 7137779"/>
              <a:gd name="connsiteX2" fmla="*/ 0 w 6528163"/>
              <a:gd name="connsiteY2" fmla="*/ 1194232 h 7137779"/>
              <a:gd name="connsiteX3" fmla="*/ 6528163 w 6528163"/>
              <a:gd name="connsiteY3" fmla="*/ 0 h 7137779"/>
              <a:gd name="connsiteX4" fmla="*/ 1793966 w 6528163"/>
              <a:gd name="connsiteY4" fmla="*/ 7128640 h 7137779"/>
              <a:gd name="connsiteX5" fmla="*/ 497478 w 6528163"/>
              <a:gd name="connsiteY5" fmla="*/ 7137779 h 7137779"/>
              <a:gd name="connsiteX0" fmla="*/ 44754 w 6075439"/>
              <a:gd name="connsiteY0" fmla="*/ 7137779 h 7137779"/>
              <a:gd name="connsiteX1" fmla="*/ 449702 w 6075439"/>
              <a:gd name="connsiteY1" fmla="*/ 4799712 h 7137779"/>
              <a:gd name="connsiteX2" fmla="*/ 2166378 w 6075439"/>
              <a:gd name="connsiteY2" fmla="*/ 275697 h 7137779"/>
              <a:gd name="connsiteX3" fmla="*/ 6075439 w 6075439"/>
              <a:gd name="connsiteY3" fmla="*/ 0 h 7137779"/>
              <a:gd name="connsiteX4" fmla="*/ 1341242 w 6075439"/>
              <a:gd name="connsiteY4" fmla="*/ 7128640 h 7137779"/>
              <a:gd name="connsiteX5" fmla="*/ 44754 w 6075439"/>
              <a:gd name="connsiteY5" fmla="*/ 7137779 h 7137779"/>
              <a:gd name="connsiteX0" fmla="*/ 607424 w 6638109"/>
              <a:gd name="connsiteY0" fmla="*/ 7137779 h 7137779"/>
              <a:gd name="connsiteX1" fmla="*/ 0 w 6638109"/>
              <a:gd name="connsiteY1" fmla="*/ 1219127 h 7137779"/>
              <a:gd name="connsiteX2" fmla="*/ 2729048 w 6638109"/>
              <a:gd name="connsiteY2" fmla="*/ 275697 h 7137779"/>
              <a:gd name="connsiteX3" fmla="*/ 6638109 w 6638109"/>
              <a:gd name="connsiteY3" fmla="*/ 0 h 7137779"/>
              <a:gd name="connsiteX4" fmla="*/ 1903912 w 6638109"/>
              <a:gd name="connsiteY4" fmla="*/ 7128640 h 7137779"/>
              <a:gd name="connsiteX5" fmla="*/ 607424 w 6638109"/>
              <a:gd name="connsiteY5" fmla="*/ 7137779 h 7137779"/>
              <a:gd name="connsiteX0" fmla="*/ 607424 w 3862251"/>
              <a:gd name="connsiteY0" fmla="*/ 6862082 h 6862082"/>
              <a:gd name="connsiteX1" fmla="*/ 0 w 3862251"/>
              <a:gd name="connsiteY1" fmla="*/ 943430 h 6862082"/>
              <a:gd name="connsiteX2" fmla="*/ 2729048 w 3862251"/>
              <a:gd name="connsiteY2" fmla="*/ 0 h 6862082"/>
              <a:gd name="connsiteX3" fmla="*/ 3862251 w 3862251"/>
              <a:gd name="connsiteY3" fmla="*/ 523770 h 6862082"/>
              <a:gd name="connsiteX4" fmla="*/ 1903912 w 3862251"/>
              <a:gd name="connsiteY4" fmla="*/ 6852943 h 6862082"/>
              <a:gd name="connsiteX5" fmla="*/ 607424 w 3862251"/>
              <a:gd name="connsiteY5" fmla="*/ 6862082 h 6862082"/>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694123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550274 w 3961856"/>
              <a:gd name="connsiteY0" fmla="*/ 6865619 h 6865619"/>
              <a:gd name="connsiteX1" fmla="*/ 0 w 3961856"/>
              <a:gd name="connsiteY1" fmla="*/ 1062729 h 6865619"/>
              <a:gd name="connsiteX2" fmla="*/ 2636973 w 3961856"/>
              <a:gd name="connsiteY2" fmla="*/ 3537 h 6865619"/>
              <a:gd name="connsiteX3" fmla="*/ 3961856 w 3961856"/>
              <a:gd name="connsiteY3" fmla="*/ 0 h 6865619"/>
              <a:gd name="connsiteX4" fmla="*/ 1846762 w 3961856"/>
              <a:gd name="connsiteY4" fmla="*/ 6856480 h 6865619"/>
              <a:gd name="connsiteX5" fmla="*/ 550274 w 3961856"/>
              <a:gd name="connsiteY5" fmla="*/ 6865619 h 6865619"/>
              <a:gd name="connsiteX0" fmla="*/ 616949 w 4028531"/>
              <a:gd name="connsiteY0" fmla="*/ 6865619 h 6865619"/>
              <a:gd name="connsiteX1" fmla="*/ 0 w 4028531"/>
              <a:gd name="connsiteY1" fmla="*/ 955236 h 6865619"/>
              <a:gd name="connsiteX2" fmla="*/ 2703648 w 4028531"/>
              <a:gd name="connsiteY2" fmla="*/ 3537 h 6865619"/>
              <a:gd name="connsiteX3" fmla="*/ 4028531 w 4028531"/>
              <a:gd name="connsiteY3" fmla="*/ 0 h 6865619"/>
              <a:gd name="connsiteX4" fmla="*/ 1913437 w 4028531"/>
              <a:gd name="connsiteY4" fmla="*/ 6856480 h 6865619"/>
              <a:gd name="connsiteX5" fmla="*/ 616949 w 4028531"/>
              <a:gd name="connsiteY5" fmla="*/ 6865619 h 686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8531" h="6865619">
                <a:moveTo>
                  <a:pt x="616949" y="6865619"/>
                </a:moveTo>
                <a:lnTo>
                  <a:pt x="0" y="955236"/>
                </a:lnTo>
                <a:lnTo>
                  <a:pt x="2703648" y="3537"/>
                </a:lnTo>
                <a:lnTo>
                  <a:pt x="4028531" y="0"/>
                </a:lnTo>
                <a:lnTo>
                  <a:pt x="1913437" y="6856480"/>
                </a:lnTo>
                <a:lnTo>
                  <a:pt x="616949" y="6865619"/>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Vapaamuotoinen: Muoto 11">
            <a:extLst>
              <a:ext uri="{FF2B5EF4-FFF2-40B4-BE49-F238E27FC236}">
                <a16:creationId xmlns:a16="http://schemas.microsoft.com/office/drawing/2014/main" id="{451C1F37-4CC1-4448-B32A-A93A992D8028}"/>
              </a:ext>
            </a:extLst>
          </p:cNvPr>
          <p:cNvSpPr/>
          <p:nvPr userDrawn="1"/>
        </p:nvSpPr>
        <p:spPr>
          <a:xfrm>
            <a:off x="646611" y="5122545"/>
            <a:ext cx="3051493" cy="1735773"/>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 name="connsiteX0" fmla="*/ 0 w 3046730"/>
              <a:gd name="connsiteY0" fmla="*/ 1744980 h 1744980"/>
              <a:gd name="connsiteX1" fmla="*/ 3046730 w 3046730"/>
              <a:gd name="connsiteY1" fmla="*/ 0 h 1744980"/>
              <a:gd name="connsiteX2" fmla="*/ 2503170 w 3046730"/>
              <a:gd name="connsiteY2" fmla="*/ 1740535 h 1744980"/>
              <a:gd name="connsiteX3" fmla="*/ 0 w 3046730"/>
              <a:gd name="connsiteY3" fmla="*/ 1744980 h 1744980"/>
              <a:gd name="connsiteX0" fmla="*/ 0 w 3046730"/>
              <a:gd name="connsiteY0" fmla="*/ 1744980 h 1744980"/>
              <a:gd name="connsiteX1" fmla="*/ 3046730 w 3046730"/>
              <a:gd name="connsiteY1" fmla="*/ 0 h 1744980"/>
              <a:gd name="connsiteX2" fmla="*/ 2355532 w 3046730"/>
              <a:gd name="connsiteY2" fmla="*/ 1740535 h 1744980"/>
              <a:gd name="connsiteX3" fmla="*/ 0 w 3046730"/>
              <a:gd name="connsiteY3" fmla="*/ 1744980 h 1744980"/>
              <a:gd name="connsiteX0" fmla="*/ 0 w 3051493"/>
              <a:gd name="connsiteY0" fmla="*/ 1740217 h 1740217"/>
              <a:gd name="connsiteX1" fmla="*/ 3051493 w 3051493"/>
              <a:gd name="connsiteY1" fmla="*/ 0 h 1740217"/>
              <a:gd name="connsiteX2" fmla="*/ 2355532 w 3051493"/>
              <a:gd name="connsiteY2" fmla="*/ 1735772 h 1740217"/>
              <a:gd name="connsiteX3" fmla="*/ 0 w 3051493"/>
              <a:gd name="connsiteY3" fmla="*/ 1740217 h 1740217"/>
              <a:gd name="connsiteX0" fmla="*/ 0 w 3051493"/>
              <a:gd name="connsiteY0" fmla="*/ 1740217 h 1740217"/>
              <a:gd name="connsiteX1" fmla="*/ 3051493 w 3051493"/>
              <a:gd name="connsiteY1" fmla="*/ 0 h 1740217"/>
              <a:gd name="connsiteX2" fmla="*/ 2222182 w 3051493"/>
              <a:gd name="connsiteY2" fmla="*/ 1652429 h 1740217"/>
              <a:gd name="connsiteX3" fmla="*/ 0 w 3051493"/>
              <a:gd name="connsiteY3" fmla="*/ 1740217 h 1740217"/>
              <a:gd name="connsiteX0" fmla="*/ 0 w 3051493"/>
              <a:gd name="connsiteY0" fmla="*/ 1740217 h 1740535"/>
              <a:gd name="connsiteX1" fmla="*/ 3051493 w 3051493"/>
              <a:gd name="connsiteY1" fmla="*/ 0 h 1740535"/>
              <a:gd name="connsiteX2" fmla="*/ 2355532 w 3051493"/>
              <a:gd name="connsiteY2" fmla="*/ 1740535 h 1740535"/>
              <a:gd name="connsiteX3" fmla="*/ 0 w 3051493"/>
              <a:gd name="connsiteY3" fmla="*/ 1740217 h 1740535"/>
              <a:gd name="connsiteX0" fmla="*/ 0 w 3051493"/>
              <a:gd name="connsiteY0" fmla="*/ 1735455 h 1735773"/>
              <a:gd name="connsiteX1" fmla="*/ 3051493 w 3051493"/>
              <a:gd name="connsiteY1" fmla="*/ 0 h 1735773"/>
              <a:gd name="connsiteX2" fmla="*/ 2355532 w 3051493"/>
              <a:gd name="connsiteY2" fmla="*/ 1735773 h 1735773"/>
              <a:gd name="connsiteX3" fmla="*/ 0 w 3051493"/>
              <a:gd name="connsiteY3" fmla="*/ 1735455 h 1735773"/>
            </a:gdLst>
            <a:ahLst/>
            <a:cxnLst>
              <a:cxn ang="0">
                <a:pos x="connsiteX0" y="connsiteY0"/>
              </a:cxn>
              <a:cxn ang="0">
                <a:pos x="connsiteX1" y="connsiteY1"/>
              </a:cxn>
              <a:cxn ang="0">
                <a:pos x="connsiteX2" y="connsiteY2"/>
              </a:cxn>
              <a:cxn ang="0">
                <a:pos x="connsiteX3" y="connsiteY3"/>
              </a:cxn>
            </a:cxnLst>
            <a:rect l="l" t="t" r="r" b="b"/>
            <a:pathLst>
              <a:path w="3051493" h="1735773">
                <a:moveTo>
                  <a:pt x="0" y="1735455"/>
                </a:moveTo>
                <a:lnTo>
                  <a:pt x="3051493" y="0"/>
                </a:lnTo>
                <a:lnTo>
                  <a:pt x="2355532" y="1735773"/>
                </a:lnTo>
                <a:lnTo>
                  <a:pt x="0" y="1735455"/>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Tree>
    <p:extLst>
      <p:ext uri="{BB962C8B-B14F-4D97-AF65-F5344CB8AC3E}">
        <p14:creationId xmlns:p14="http://schemas.microsoft.com/office/powerpoint/2010/main" val="188154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 + kuvio">
    <p:spTree>
      <p:nvGrpSpPr>
        <p:cNvPr id="1" name=""/>
        <p:cNvGrpSpPr/>
        <p:nvPr/>
      </p:nvGrpSpPr>
      <p:grpSpPr>
        <a:xfrm>
          <a:off x="0" y="0"/>
          <a:ext cx="0" cy="0"/>
          <a:chOff x="0" y="0"/>
          <a:chExt cx="0" cy="0"/>
        </a:xfrm>
      </p:grpSpPr>
      <p:sp>
        <p:nvSpPr>
          <p:cNvPr id="9" name="Title 1"/>
          <p:cNvSpPr>
            <a:spLocks noGrp="1"/>
          </p:cNvSpPr>
          <p:nvPr>
            <p:ph type="ctrTitle"/>
          </p:nvPr>
        </p:nvSpPr>
        <p:spPr>
          <a:xfrm>
            <a:off x="721785" y="381000"/>
            <a:ext cx="10729383"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1785" y="1685676"/>
            <a:ext cx="10729383" cy="4250891"/>
          </a:xfrm>
          <a:prstGeom prst="rect">
            <a:avLst/>
          </a:prstGeom>
        </p:spPr>
        <p:txBody>
          <a:bodyPr vert="horz" lIns="0" tIns="0" rIns="0" bIns="0"/>
          <a:lstStyle>
            <a:lvl1pPr marL="0" indent="0">
              <a:buNone/>
              <a:defRPr sz="2100" b="1">
                <a:latin typeface="+mj-lt"/>
              </a:defRPr>
            </a:lvl1pPr>
            <a:lvl2pPr marL="296863" indent="-271463">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601663" indent="-296863">
              <a:buFont typeface="Arial" panose="020B0604020202020204" pitchFamily="34" charset="0"/>
              <a:buChar char="‒"/>
              <a:defRPr sz="1600" i="1">
                <a:latin typeface="Arial" panose="020B0604020202020204" pitchFamily="34" charset="0"/>
                <a:cs typeface="Arial" panose="020B0604020202020204" pitchFamily="34" charset="0"/>
              </a:defRPr>
            </a:lvl3pPr>
            <a:lvl4pPr marL="900113" indent="-29845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227138" indent="-320675">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ate Placeholder 7"/>
          <p:cNvSpPr>
            <a:spLocks noGrp="1"/>
          </p:cNvSpPr>
          <p:nvPr>
            <p:ph type="dt" sz="half" idx="15"/>
          </p:nvPr>
        </p:nvSpPr>
        <p:spPr>
          <a:xfrm>
            <a:off x="6587067" y="6298084"/>
            <a:ext cx="4826000" cy="185738"/>
          </a:xfrm>
        </p:spPr>
        <p:txBody>
          <a:bodyPr/>
          <a:lstStyle>
            <a:lvl1pPr>
              <a:defRPr/>
            </a:lvl1pPr>
          </a:lstStyle>
          <a:p>
            <a:pPr>
              <a:defRPr/>
            </a:pPr>
            <a:fld id="{894D85A3-5928-4FA8-B074-1A44C471BF7F}" type="datetime1">
              <a:rPr lang="fi-FI" smtClean="0"/>
              <a:t>26.4.2021</a:t>
            </a:fld>
            <a:endParaRPr lang="fi-FI"/>
          </a:p>
        </p:txBody>
      </p:sp>
      <p:sp>
        <p:nvSpPr>
          <p:cNvPr id="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cxnSp>
        <p:nvCxnSpPr>
          <p:cNvPr id="10" name="Straight Connector 9"/>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3" name="Kuva 12">
            <a:extLst>
              <a:ext uri="{FF2B5EF4-FFF2-40B4-BE49-F238E27FC236}">
                <a16:creationId xmlns:a16="http://schemas.microsoft.com/office/drawing/2014/main" id="{79031326-596C-4623-8157-C4FBFE282875}"/>
              </a:ext>
            </a:extLst>
          </p:cNvPr>
          <p:cNvPicPr>
            <a:picLocks noChangeAspect="1"/>
          </p:cNvPicPr>
          <p:nvPr userDrawn="1"/>
        </p:nvPicPr>
        <p:blipFill>
          <a:blip r:embed="rId2"/>
          <a:stretch>
            <a:fillRect/>
          </a:stretch>
        </p:blipFill>
        <p:spPr>
          <a:xfrm>
            <a:off x="471434" y="6045445"/>
            <a:ext cx="1783907" cy="809680"/>
          </a:xfrm>
          <a:prstGeom prst="rect">
            <a:avLst/>
          </a:prstGeom>
        </p:spPr>
      </p:pic>
      <p:sp>
        <p:nvSpPr>
          <p:cNvPr id="12" name="Vapaamuotoinen: Muoto 11">
            <a:extLst>
              <a:ext uri="{FF2B5EF4-FFF2-40B4-BE49-F238E27FC236}">
                <a16:creationId xmlns:a16="http://schemas.microsoft.com/office/drawing/2014/main" id="{51D41A45-43E6-457A-B149-72ED8CECB2A7}"/>
              </a:ext>
            </a:extLst>
          </p:cNvPr>
          <p:cNvSpPr/>
          <p:nvPr userDrawn="1"/>
        </p:nvSpPr>
        <p:spPr>
          <a:xfrm>
            <a:off x="6096000" y="0"/>
            <a:ext cx="6102350" cy="2570006"/>
          </a:xfrm>
          <a:custGeom>
            <a:avLst/>
            <a:gdLst>
              <a:gd name="connsiteX0" fmla="*/ 0 w 3422650"/>
              <a:gd name="connsiteY0" fmla="*/ 0 h 1441450"/>
              <a:gd name="connsiteX1" fmla="*/ 3422650 w 3422650"/>
              <a:gd name="connsiteY1" fmla="*/ 1441450 h 1441450"/>
              <a:gd name="connsiteX2" fmla="*/ 3409950 w 3422650"/>
              <a:gd name="connsiteY2" fmla="*/ 0 h 1441450"/>
              <a:gd name="connsiteX3" fmla="*/ 0 w 3422650"/>
              <a:gd name="connsiteY3" fmla="*/ 0 h 1441450"/>
            </a:gdLst>
            <a:ahLst/>
            <a:cxnLst>
              <a:cxn ang="0">
                <a:pos x="connsiteX0" y="connsiteY0"/>
              </a:cxn>
              <a:cxn ang="0">
                <a:pos x="connsiteX1" y="connsiteY1"/>
              </a:cxn>
              <a:cxn ang="0">
                <a:pos x="connsiteX2" y="connsiteY2"/>
              </a:cxn>
              <a:cxn ang="0">
                <a:pos x="connsiteX3" y="connsiteY3"/>
              </a:cxn>
            </a:cxnLst>
            <a:rect l="l" t="t" r="r" b="b"/>
            <a:pathLst>
              <a:path w="3422650" h="1441450">
                <a:moveTo>
                  <a:pt x="0" y="0"/>
                </a:moveTo>
                <a:lnTo>
                  <a:pt x="3422650" y="1441450"/>
                </a:lnTo>
                <a:lnTo>
                  <a:pt x="3409950" y="0"/>
                </a:lnTo>
                <a:lnTo>
                  <a:pt x="0" y="0"/>
                </a:lnTo>
                <a:close/>
              </a:path>
            </a:pathLst>
          </a:cu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Vapaamuotoinen: Muoto 13">
            <a:extLst>
              <a:ext uri="{FF2B5EF4-FFF2-40B4-BE49-F238E27FC236}">
                <a16:creationId xmlns:a16="http://schemas.microsoft.com/office/drawing/2014/main" id="{26132C77-0126-449E-B529-19A28D325637}"/>
              </a:ext>
            </a:extLst>
          </p:cNvPr>
          <p:cNvSpPr/>
          <p:nvPr userDrawn="1"/>
        </p:nvSpPr>
        <p:spPr>
          <a:xfrm>
            <a:off x="10561688" y="-12701"/>
            <a:ext cx="1630312" cy="5106047"/>
          </a:xfrm>
          <a:custGeom>
            <a:avLst/>
            <a:gdLst>
              <a:gd name="connsiteX0" fmla="*/ 0 w 914400"/>
              <a:gd name="connsiteY0" fmla="*/ 0 h 2863850"/>
              <a:gd name="connsiteX1" fmla="*/ 914400 w 914400"/>
              <a:gd name="connsiteY1" fmla="*/ 2863850 h 2863850"/>
              <a:gd name="connsiteX2" fmla="*/ 914400 w 914400"/>
              <a:gd name="connsiteY2" fmla="*/ 6350 h 2863850"/>
              <a:gd name="connsiteX3" fmla="*/ 0 w 914400"/>
              <a:gd name="connsiteY3" fmla="*/ 0 h 2863850"/>
            </a:gdLst>
            <a:ahLst/>
            <a:cxnLst>
              <a:cxn ang="0">
                <a:pos x="connsiteX0" y="connsiteY0"/>
              </a:cxn>
              <a:cxn ang="0">
                <a:pos x="connsiteX1" y="connsiteY1"/>
              </a:cxn>
              <a:cxn ang="0">
                <a:pos x="connsiteX2" y="connsiteY2"/>
              </a:cxn>
              <a:cxn ang="0">
                <a:pos x="connsiteX3" y="connsiteY3"/>
              </a:cxn>
            </a:cxnLst>
            <a:rect l="l" t="t" r="r" b="b"/>
            <a:pathLst>
              <a:path w="914400" h="2863850">
                <a:moveTo>
                  <a:pt x="0" y="0"/>
                </a:moveTo>
                <a:lnTo>
                  <a:pt x="914400" y="2863850"/>
                </a:lnTo>
                <a:lnTo>
                  <a:pt x="914400" y="6350"/>
                </a:lnTo>
                <a:lnTo>
                  <a:pt x="0" y="0"/>
                </a:lnTo>
                <a:close/>
              </a:path>
            </a:pathLst>
          </a:cu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11119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10731165"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0002" y="1685676"/>
            <a:ext cx="5317439"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Content Placeholder 10"/>
          <p:cNvSpPr>
            <a:spLocks noGrp="1"/>
          </p:cNvSpPr>
          <p:nvPr>
            <p:ph sz="quarter" idx="18"/>
          </p:nvPr>
        </p:nvSpPr>
        <p:spPr>
          <a:xfrm>
            <a:off x="6183362" y="1685676"/>
            <a:ext cx="5229705"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cxnSp>
        <p:nvCxnSpPr>
          <p:cNvPr id="16" name="Straight Connector 15"/>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6587067" y="6298084"/>
            <a:ext cx="4826000" cy="185738"/>
          </a:xfrm>
        </p:spPr>
        <p:txBody>
          <a:bodyPr/>
          <a:lstStyle>
            <a:lvl1pPr>
              <a:defRPr/>
            </a:lvl1pPr>
          </a:lstStyle>
          <a:p>
            <a:pPr>
              <a:defRPr/>
            </a:pPr>
            <a:fld id="{BACC866E-17CE-4BA3-AC10-2F2207232F9F}" type="datetime1">
              <a:rPr lang="fi-FI" smtClean="0"/>
              <a:t>26.4.2021</a:t>
            </a:fld>
            <a:endParaRPr lang="fi-FI"/>
          </a:p>
        </p:txBody>
      </p:sp>
      <p:sp>
        <p:nvSpPr>
          <p:cNvPr id="1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9" name="Kuva 8">
            <a:extLst>
              <a:ext uri="{FF2B5EF4-FFF2-40B4-BE49-F238E27FC236}">
                <a16:creationId xmlns:a16="http://schemas.microsoft.com/office/drawing/2014/main" id="{AEA15439-EFFF-4FD1-85B6-3148D8BC0B93}"/>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2897151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ältö - tekstipalsta + kuva">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10731165"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0002" y="1685676"/>
            <a:ext cx="5317439"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Content Placeholder 10"/>
          <p:cNvSpPr>
            <a:spLocks noGrp="1"/>
          </p:cNvSpPr>
          <p:nvPr>
            <p:ph sz="quarter" idx="18"/>
          </p:nvPr>
        </p:nvSpPr>
        <p:spPr>
          <a:xfrm>
            <a:off x="6183362" y="1685676"/>
            <a:ext cx="5229705"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endParaRPr lang="fi-FI" dirty="0"/>
          </a:p>
        </p:txBody>
      </p:sp>
      <p:cxnSp>
        <p:nvCxnSpPr>
          <p:cNvPr id="16" name="Straight Connector 15"/>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6587067" y="6298084"/>
            <a:ext cx="4826000" cy="185738"/>
          </a:xfrm>
        </p:spPr>
        <p:txBody>
          <a:bodyPr/>
          <a:lstStyle>
            <a:lvl1pPr>
              <a:defRPr/>
            </a:lvl1pPr>
          </a:lstStyle>
          <a:p>
            <a:pPr>
              <a:defRPr/>
            </a:pPr>
            <a:fld id="{BACC866E-17CE-4BA3-AC10-2F2207232F9F}" type="datetime1">
              <a:rPr lang="fi-FI" smtClean="0"/>
              <a:t>26.4.2021</a:t>
            </a:fld>
            <a:endParaRPr lang="fi-FI"/>
          </a:p>
        </p:txBody>
      </p:sp>
      <p:sp>
        <p:nvSpPr>
          <p:cNvPr id="1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9" name="Kuva 8">
            <a:extLst>
              <a:ext uri="{FF2B5EF4-FFF2-40B4-BE49-F238E27FC236}">
                <a16:creationId xmlns:a16="http://schemas.microsoft.com/office/drawing/2014/main" id="{AEA15439-EFFF-4FD1-85B6-3148D8BC0B93}"/>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4266501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sältö - tekstipalsta + kuva + kuvio">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10731165"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0002" y="1685676"/>
            <a:ext cx="5317439"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Content Placeholder 10"/>
          <p:cNvSpPr>
            <a:spLocks noGrp="1"/>
          </p:cNvSpPr>
          <p:nvPr>
            <p:ph sz="quarter" idx="18"/>
          </p:nvPr>
        </p:nvSpPr>
        <p:spPr>
          <a:xfrm>
            <a:off x="6183362" y="1685676"/>
            <a:ext cx="5229705"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endParaRPr lang="fi-FI" dirty="0"/>
          </a:p>
        </p:txBody>
      </p:sp>
      <p:cxnSp>
        <p:nvCxnSpPr>
          <p:cNvPr id="16" name="Straight Connector 15"/>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6587067" y="6298084"/>
            <a:ext cx="4826000" cy="185738"/>
          </a:xfrm>
        </p:spPr>
        <p:txBody>
          <a:bodyPr/>
          <a:lstStyle>
            <a:lvl1pPr>
              <a:defRPr/>
            </a:lvl1pPr>
          </a:lstStyle>
          <a:p>
            <a:pPr>
              <a:defRPr/>
            </a:pPr>
            <a:fld id="{BACC866E-17CE-4BA3-AC10-2F2207232F9F}" type="datetime1">
              <a:rPr lang="fi-FI" smtClean="0"/>
              <a:t>26.4.2021</a:t>
            </a:fld>
            <a:endParaRPr lang="fi-FI"/>
          </a:p>
        </p:txBody>
      </p:sp>
      <p:sp>
        <p:nvSpPr>
          <p:cNvPr id="1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9" name="Kuva 8">
            <a:extLst>
              <a:ext uri="{FF2B5EF4-FFF2-40B4-BE49-F238E27FC236}">
                <a16:creationId xmlns:a16="http://schemas.microsoft.com/office/drawing/2014/main" id="{AEA15439-EFFF-4FD1-85B6-3148D8BC0B93}"/>
              </a:ext>
            </a:extLst>
          </p:cNvPr>
          <p:cNvPicPr>
            <a:picLocks noChangeAspect="1"/>
          </p:cNvPicPr>
          <p:nvPr userDrawn="1"/>
        </p:nvPicPr>
        <p:blipFill>
          <a:blip r:embed="rId2"/>
          <a:stretch>
            <a:fillRect/>
          </a:stretch>
        </p:blipFill>
        <p:spPr>
          <a:xfrm>
            <a:off x="471434" y="6045445"/>
            <a:ext cx="1783907" cy="809680"/>
          </a:xfrm>
          <a:prstGeom prst="rect">
            <a:avLst/>
          </a:prstGeom>
        </p:spPr>
      </p:pic>
      <p:sp>
        <p:nvSpPr>
          <p:cNvPr id="13" name="Vapaamuotoinen: Muoto 12">
            <a:extLst>
              <a:ext uri="{FF2B5EF4-FFF2-40B4-BE49-F238E27FC236}">
                <a16:creationId xmlns:a16="http://schemas.microsoft.com/office/drawing/2014/main" id="{5C44CB59-1B4F-4084-940B-6183553AF038}"/>
              </a:ext>
            </a:extLst>
          </p:cNvPr>
          <p:cNvSpPr/>
          <p:nvPr userDrawn="1"/>
        </p:nvSpPr>
        <p:spPr>
          <a:xfrm>
            <a:off x="6096000" y="0"/>
            <a:ext cx="6102350" cy="2570006"/>
          </a:xfrm>
          <a:custGeom>
            <a:avLst/>
            <a:gdLst>
              <a:gd name="connsiteX0" fmla="*/ 0 w 3422650"/>
              <a:gd name="connsiteY0" fmla="*/ 0 h 1441450"/>
              <a:gd name="connsiteX1" fmla="*/ 3422650 w 3422650"/>
              <a:gd name="connsiteY1" fmla="*/ 1441450 h 1441450"/>
              <a:gd name="connsiteX2" fmla="*/ 3409950 w 3422650"/>
              <a:gd name="connsiteY2" fmla="*/ 0 h 1441450"/>
              <a:gd name="connsiteX3" fmla="*/ 0 w 3422650"/>
              <a:gd name="connsiteY3" fmla="*/ 0 h 1441450"/>
            </a:gdLst>
            <a:ahLst/>
            <a:cxnLst>
              <a:cxn ang="0">
                <a:pos x="connsiteX0" y="connsiteY0"/>
              </a:cxn>
              <a:cxn ang="0">
                <a:pos x="connsiteX1" y="connsiteY1"/>
              </a:cxn>
              <a:cxn ang="0">
                <a:pos x="connsiteX2" y="connsiteY2"/>
              </a:cxn>
              <a:cxn ang="0">
                <a:pos x="connsiteX3" y="connsiteY3"/>
              </a:cxn>
            </a:cxnLst>
            <a:rect l="l" t="t" r="r" b="b"/>
            <a:pathLst>
              <a:path w="3422650" h="1441450">
                <a:moveTo>
                  <a:pt x="0" y="0"/>
                </a:moveTo>
                <a:lnTo>
                  <a:pt x="3422650" y="1441450"/>
                </a:lnTo>
                <a:lnTo>
                  <a:pt x="3409950" y="0"/>
                </a:lnTo>
                <a:lnTo>
                  <a:pt x="0" y="0"/>
                </a:lnTo>
                <a:close/>
              </a:path>
            </a:pathLst>
          </a:cu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Vapaamuotoinen: Muoto 13">
            <a:extLst>
              <a:ext uri="{FF2B5EF4-FFF2-40B4-BE49-F238E27FC236}">
                <a16:creationId xmlns:a16="http://schemas.microsoft.com/office/drawing/2014/main" id="{5CBC45A6-3B94-43D3-981F-049DEF451E7F}"/>
              </a:ext>
            </a:extLst>
          </p:cNvPr>
          <p:cNvSpPr/>
          <p:nvPr userDrawn="1"/>
        </p:nvSpPr>
        <p:spPr>
          <a:xfrm>
            <a:off x="10561688" y="-12701"/>
            <a:ext cx="1630312" cy="5106047"/>
          </a:xfrm>
          <a:custGeom>
            <a:avLst/>
            <a:gdLst>
              <a:gd name="connsiteX0" fmla="*/ 0 w 914400"/>
              <a:gd name="connsiteY0" fmla="*/ 0 h 2863850"/>
              <a:gd name="connsiteX1" fmla="*/ 914400 w 914400"/>
              <a:gd name="connsiteY1" fmla="*/ 2863850 h 2863850"/>
              <a:gd name="connsiteX2" fmla="*/ 914400 w 914400"/>
              <a:gd name="connsiteY2" fmla="*/ 6350 h 2863850"/>
              <a:gd name="connsiteX3" fmla="*/ 0 w 914400"/>
              <a:gd name="connsiteY3" fmla="*/ 0 h 2863850"/>
            </a:gdLst>
            <a:ahLst/>
            <a:cxnLst>
              <a:cxn ang="0">
                <a:pos x="connsiteX0" y="connsiteY0"/>
              </a:cxn>
              <a:cxn ang="0">
                <a:pos x="connsiteX1" y="connsiteY1"/>
              </a:cxn>
              <a:cxn ang="0">
                <a:pos x="connsiteX2" y="connsiteY2"/>
              </a:cxn>
              <a:cxn ang="0">
                <a:pos x="connsiteX3" y="connsiteY3"/>
              </a:cxn>
            </a:cxnLst>
            <a:rect l="l" t="t" r="r" b="b"/>
            <a:pathLst>
              <a:path w="914400" h="2863850">
                <a:moveTo>
                  <a:pt x="0" y="0"/>
                </a:moveTo>
                <a:lnTo>
                  <a:pt x="914400" y="2863850"/>
                </a:lnTo>
                <a:lnTo>
                  <a:pt x="914400" y="6350"/>
                </a:lnTo>
                <a:lnTo>
                  <a:pt x="0" y="0"/>
                </a:lnTo>
                <a:close/>
              </a:path>
            </a:pathLst>
          </a:cu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646791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tsikko">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10731165"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cxnSp>
        <p:nvCxnSpPr>
          <p:cNvPr id="12" name="Straight Connector 11"/>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6587067" y="6298084"/>
            <a:ext cx="4826000" cy="185738"/>
          </a:xfrm>
        </p:spPr>
        <p:txBody>
          <a:bodyPr/>
          <a:lstStyle>
            <a:lvl1pPr>
              <a:defRPr/>
            </a:lvl1pPr>
          </a:lstStyle>
          <a:p>
            <a:pPr>
              <a:defRPr/>
            </a:pPr>
            <a:fld id="{8A195C47-C6ED-4B94-86A5-1E33528D2E24}" type="datetime1">
              <a:rPr lang="fi-FI" smtClean="0"/>
              <a:t>26.4.2021</a:t>
            </a:fld>
            <a:endParaRPr lang="fi-FI"/>
          </a:p>
        </p:txBody>
      </p:sp>
      <p:sp>
        <p:nvSpPr>
          <p:cNvPr id="16"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7" name="Kuva 6">
            <a:extLst>
              <a:ext uri="{FF2B5EF4-FFF2-40B4-BE49-F238E27FC236}">
                <a16:creationId xmlns:a16="http://schemas.microsoft.com/office/drawing/2014/main" id="{0A38C556-5FC8-4681-B9DB-468D99BCAC52}"/>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1737901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Otsikko + kuvio">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6722197"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cxnSp>
        <p:nvCxnSpPr>
          <p:cNvPr id="12" name="Straight Connector 11"/>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6587067" y="6298084"/>
            <a:ext cx="4826000" cy="185738"/>
          </a:xfrm>
        </p:spPr>
        <p:txBody>
          <a:bodyPr/>
          <a:lstStyle>
            <a:lvl1pPr>
              <a:defRPr/>
            </a:lvl1pPr>
          </a:lstStyle>
          <a:p>
            <a:pPr>
              <a:defRPr/>
            </a:pPr>
            <a:fld id="{8A195C47-C6ED-4B94-86A5-1E33528D2E24}" type="datetime1">
              <a:rPr lang="fi-FI" smtClean="0"/>
              <a:t>26.4.2021</a:t>
            </a:fld>
            <a:endParaRPr lang="fi-FI"/>
          </a:p>
        </p:txBody>
      </p:sp>
      <p:sp>
        <p:nvSpPr>
          <p:cNvPr id="16"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7" name="Kuva 6">
            <a:extLst>
              <a:ext uri="{FF2B5EF4-FFF2-40B4-BE49-F238E27FC236}">
                <a16:creationId xmlns:a16="http://schemas.microsoft.com/office/drawing/2014/main" id="{0A38C556-5FC8-4681-B9DB-468D99BCAC52}"/>
              </a:ext>
            </a:extLst>
          </p:cNvPr>
          <p:cNvPicPr>
            <a:picLocks noChangeAspect="1"/>
          </p:cNvPicPr>
          <p:nvPr userDrawn="1"/>
        </p:nvPicPr>
        <p:blipFill>
          <a:blip r:embed="rId2"/>
          <a:stretch>
            <a:fillRect/>
          </a:stretch>
        </p:blipFill>
        <p:spPr>
          <a:xfrm>
            <a:off x="471434" y="6045445"/>
            <a:ext cx="1783907" cy="809680"/>
          </a:xfrm>
          <a:prstGeom prst="rect">
            <a:avLst/>
          </a:prstGeom>
        </p:spPr>
      </p:pic>
      <p:sp>
        <p:nvSpPr>
          <p:cNvPr id="8" name="Vapaamuotoinen: Muoto 7">
            <a:extLst>
              <a:ext uri="{FF2B5EF4-FFF2-40B4-BE49-F238E27FC236}">
                <a16:creationId xmlns:a16="http://schemas.microsoft.com/office/drawing/2014/main" id="{62C63C96-A267-47D3-B41B-9AD7D61B314A}"/>
              </a:ext>
            </a:extLst>
          </p:cNvPr>
          <p:cNvSpPr/>
          <p:nvPr userDrawn="1"/>
        </p:nvSpPr>
        <p:spPr>
          <a:xfrm>
            <a:off x="6096000" y="0"/>
            <a:ext cx="6102350" cy="2570006"/>
          </a:xfrm>
          <a:custGeom>
            <a:avLst/>
            <a:gdLst>
              <a:gd name="connsiteX0" fmla="*/ 0 w 3422650"/>
              <a:gd name="connsiteY0" fmla="*/ 0 h 1441450"/>
              <a:gd name="connsiteX1" fmla="*/ 3422650 w 3422650"/>
              <a:gd name="connsiteY1" fmla="*/ 1441450 h 1441450"/>
              <a:gd name="connsiteX2" fmla="*/ 3409950 w 3422650"/>
              <a:gd name="connsiteY2" fmla="*/ 0 h 1441450"/>
              <a:gd name="connsiteX3" fmla="*/ 0 w 3422650"/>
              <a:gd name="connsiteY3" fmla="*/ 0 h 1441450"/>
            </a:gdLst>
            <a:ahLst/>
            <a:cxnLst>
              <a:cxn ang="0">
                <a:pos x="connsiteX0" y="connsiteY0"/>
              </a:cxn>
              <a:cxn ang="0">
                <a:pos x="connsiteX1" y="connsiteY1"/>
              </a:cxn>
              <a:cxn ang="0">
                <a:pos x="connsiteX2" y="connsiteY2"/>
              </a:cxn>
              <a:cxn ang="0">
                <a:pos x="connsiteX3" y="connsiteY3"/>
              </a:cxn>
            </a:cxnLst>
            <a:rect l="l" t="t" r="r" b="b"/>
            <a:pathLst>
              <a:path w="3422650" h="1441450">
                <a:moveTo>
                  <a:pt x="0" y="0"/>
                </a:moveTo>
                <a:lnTo>
                  <a:pt x="3422650" y="1441450"/>
                </a:lnTo>
                <a:lnTo>
                  <a:pt x="3409950" y="0"/>
                </a:lnTo>
                <a:lnTo>
                  <a:pt x="0" y="0"/>
                </a:lnTo>
                <a:close/>
              </a:path>
            </a:pathLst>
          </a:cu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9" name="Vapaamuotoinen: Muoto 8">
            <a:extLst>
              <a:ext uri="{FF2B5EF4-FFF2-40B4-BE49-F238E27FC236}">
                <a16:creationId xmlns:a16="http://schemas.microsoft.com/office/drawing/2014/main" id="{D2E8CE73-9BF6-4360-90C2-466273E512D7}"/>
              </a:ext>
            </a:extLst>
          </p:cNvPr>
          <p:cNvSpPr/>
          <p:nvPr userDrawn="1"/>
        </p:nvSpPr>
        <p:spPr>
          <a:xfrm>
            <a:off x="10561688" y="-12701"/>
            <a:ext cx="1630312" cy="5106047"/>
          </a:xfrm>
          <a:custGeom>
            <a:avLst/>
            <a:gdLst>
              <a:gd name="connsiteX0" fmla="*/ 0 w 914400"/>
              <a:gd name="connsiteY0" fmla="*/ 0 h 2863850"/>
              <a:gd name="connsiteX1" fmla="*/ 914400 w 914400"/>
              <a:gd name="connsiteY1" fmla="*/ 2863850 h 2863850"/>
              <a:gd name="connsiteX2" fmla="*/ 914400 w 914400"/>
              <a:gd name="connsiteY2" fmla="*/ 6350 h 2863850"/>
              <a:gd name="connsiteX3" fmla="*/ 0 w 914400"/>
              <a:gd name="connsiteY3" fmla="*/ 0 h 2863850"/>
            </a:gdLst>
            <a:ahLst/>
            <a:cxnLst>
              <a:cxn ang="0">
                <a:pos x="connsiteX0" y="connsiteY0"/>
              </a:cxn>
              <a:cxn ang="0">
                <a:pos x="connsiteX1" y="connsiteY1"/>
              </a:cxn>
              <a:cxn ang="0">
                <a:pos x="connsiteX2" y="connsiteY2"/>
              </a:cxn>
              <a:cxn ang="0">
                <a:pos x="connsiteX3" y="connsiteY3"/>
              </a:cxn>
            </a:cxnLst>
            <a:rect l="l" t="t" r="r" b="b"/>
            <a:pathLst>
              <a:path w="914400" h="2863850">
                <a:moveTo>
                  <a:pt x="0" y="0"/>
                </a:moveTo>
                <a:lnTo>
                  <a:pt x="914400" y="2863850"/>
                </a:lnTo>
                <a:lnTo>
                  <a:pt x="914400" y="6350"/>
                </a:lnTo>
                <a:lnTo>
                  <a:pt x="0" y="0"/>
                </a:lnTo>
                <a:close/>
              </a:path>
            </a:pathLst>
          </a:cu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18441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6587067" y="6298084"/>
            <a:ext cx="4826000" cy="185738"/>
          </a:xfrm>
        </p:spPr>
        <p:txBody>
          <a:bodyPr/>
          <a:lstStyle>
            <a:lvl1pPr>
              <a:defRPr/>
            </a:lvl1pPr>
          </a:lstStyle>
          <a:p>
            <a:pPr>
              <a:defRPr/>
            </a:pPr>
            <a:fld id="{8619F22D-1183-408D-8AA6-A22F3114EC0B}" type="datetime1">
              <a:rPr lang="fi-FI" smtClean="0"/>
              <a:t>26.4.2021</a:t>
            </a:fld>
            <a:endParaRPr lang="fi-FI"/>
          </a:p>
        </p:txBody>
      </p:sp>
      <p:sp>
        <p:nvSpPr>
          <p:cNvPr id="14"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6" name="Kuva 5">
            <a:extLst>
              <a:ext uri="{FF2B5EF4-FFF2-40B4-BE49-F238E27FC236}">
                <a16:creationId xmlns:a16="http://schemas.microsoft.com/office/drawing/2014/main" id="{3074A1D7-D388-4E58-973D-F47BBAC8245F}"/>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3031499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10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Kuvallinen kansi sinisellä tekstillä">
    <p:bg>
      <p:bgPr>
        <a:solidFill>
          <a:schemeClr val="bg1"/>
        </a:solidFill>
        <a:effectLst/>
      </p:bgPr>
    </p:bg>
    <p:spTree>
      <p:nvGrpSpPr>
        <p:cNvPr id="1" name=""/>
        <p:cNvGrpSpPr/>
        <p:nvPr/>
      </p:nvGrpSpPr>
      <p:grpSpPr>
        <a:xfrm>
          <a:off x="0" y="0"/>
          <a:ext cx="0" cy="0"/>
          <a:chOff x="0" y="0"/>
          <a:chExt cx="0" cy="0"/>
        </a:xfrm>
      </p:grpSpPr>
      <p:sp>
        <p:nvSpPr>
          <p:cNvPr id="7" name="Vapaamuotoinen: Muoto 6">
            <a:extLst>
              <a:ext uri="{FF2B5EF4-FFF2-40B4-BE49-F238E27FC236}">
                <a16:creationId xmlns:a16="http://schemas.microsoft.com/office/drawing/2014/main" id="{A8624717-6579-4108-8822-5868869BFBE2}"/>
              </a:ext>
            </a:extLst>
          </p:cNvPr>
          <p:cNvSpPr/>
          <p:nvPr userDrawn="1"/>
        </p:nvSpPr>
        <p:spPr>
          <a:xfrm>
            <a:off x="0" y="2699656"/>
            <a:ext cx="12199620" cy="4165963"/>
          </a:xfrm>
          <a:custGeom>
            <a:avLst/>
            <a:gdLst>
              <a:gd name="connsiteX0" fmla="*/ 0 w 12199620"/>
              <a:gd name="connsiteY0" fmla="*/ 1028700 h 5273040"/>
              <a:gd name="connsiteX1" fmla="*/ 3794760 w 12199620"/>
              <a:gd name="connsiteY1" fmla="*/ 0 h 5273040"/>
              <a:gd name="connsiteX2" fmla="*/ 12199620 w 12199620"/>
              <a:gd name="connsiteY2" fmla="*/ 0 h 5273040"/>
              <a:gd name="connsiteX3" fmla="*/ 12192000 w 12199620"/>
              <a:gd name="connsiteY3" fmla="*/ 5257800 h 5273040"/>
              <a:gd name="connsiteX4" fmla="*/ 0 w 12199620"/>
              <a:gd name="connsiteY4" fmla="*/ 5273040 h 5273040"/>
              <a:gd name="connsiteX5" fmla="*/ 0 w 12199620"/>
              <a:gd name="connsiteY5" fmla="*/ 1028700 h 527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9620" h="5273040">
                <a:moveTo>
                  <a:pt x="0" y="1028700"/>
                </a:moveTo>
                <a:lnTo>
                  <a:pt x="3794760" y="0"/>
                </a:lnTo>
                <a:lnTo>
                  <a:pt x="12199620" y="0"/>
                </a:lnTo>
                <a:lnTo>
                  <a:pt x="12192000" y="5257800"/>
                </a:lnTo>
                <a:lnTo>
                  <a:pt x="0" y="5273040"/>
                </a:lnTo>
                <a:lnTo>
                  <a:pt x="0" y="1028700"/>
                </a:lnTo>
                <a:close/>
              </a:path>
            </a:pathLst>
          </a:custGeom>
          <a:solidFill>
            <a:srgbClr val="378DC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 name="Title 1"/>
          <p:cNvSpPr>
            <a:spLocks noGrp="1"/>
          </p:cNvSpPr>
          <p:nvPr userDrawn="1">
            <p:ph type="ctrTitle"/>
          </p:nvPr>
        </p:nvSpPr>
        <p:spPr>
          <a:xfrm>
            <a:off x="5107577" y="405332"/>
            <a:ext cx="6768133" cy="2123266"/>
          </a:xfrm>
          <a:prstGeom prst="rect">
            <a:avLst/>
          </a:prstGeom>
        </p:spPr>
        <p:txBody>
          <a:bodyPr lIns="0" tIns="0" rIns="0" bIns="0" anchor="b">
            <a:noAutofit/>
          </a:bodyPr>
          <a:lstStyle>
            <a:lvl1pPr algn="l">
              <a:lnSpc>
                <a:spcPct val="80000"/>
              </a:lnSpc>
              <a:defRPr sz="6600" b="1" spc="-150">
                <a:solidFill>
                  <a:schemeClr val="accent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6" name="Subtitle 2"/>
          <p:cNvSpPr>
            <a:spLocks noGrp="1"/>
          </p:cNvSpPr>
          <p:nvPr userDrawn="1">
            <p:ph type="subTitle" idx="1"/>
          </p:nvPr>
        </p:nvSpPr>
        <p:spPr>
          <a:xfrm>
            <a:off x="5107576" y="6061166"/>
            <a:ext cx="6768133" cy="731311"/>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endParaRPr lang="en-US" dirty="0"/>
          </a:p>
        </p:txBody>
      </p:sp>
      <p:pic>
        <p:nvPicPr>
          <p:cNvPr id="13" name="Kuva 12">
            <a:extLst>
              <a:ext uri="{FF2B5EF4-FFF2-40B4-BE49-F238E27FC236}">
                <a16:creationId xmlns:a16="http://schemas.microsoft.com/office/drawing/2014/main" id="{9E59EEDD-EC4E-4BE9-B0CF-307A8AF9BAE2}"/>
              </a:ext>
            </a:extLst>
          </p:cNvPr>
          <p:cNvPicPr>
            <a:picLocks noChangeAspect="1"/>
          </p:cNvPicPr>
          <p:nvPr userDrawn="1"/>
        </p:nvPicPr>
        <p:blipFill>
          <a:blip r:embed="rId2"/>
          <a:stretch>
            <a:fillRect/>
          </a:stretch>
        </p:blipFill>
        <p:spPr>
          <a:xfrm>
            <a:off x="-2" y="-11056"/>
            <a:ext cx="3883843" cy="1762799"/>
          </a:xfrm>
          <a:prstGeom prst="rect">
            <a:avLst/>
          </a:prstGeom>
        </p:spPr>
      </p:pic>
      <p:sp>
        <p:nvSpPr>
          <p:cNvPr id="10" name="Vapaamuotoinen: Muoto 9">
            <a:extLst>
              <a:ext uri="{FF2B5EF4-FFF2-40B4-BE49-F238E27FC236}">
                <a16:creationId xmlns:a16="http://schemas.microsoft.com/office/drawing/2014/main" id="{3902340E-5017-42B8-BD74-15ACF0A672AD}"/>
              </a:ext>
            </a:extLst>
          </p:cNvPr>
          <p:cNvSpPr/>
          <p:nvPr userDrawn="1"/>
        </p:nvSpPr>
        <p:spPr>
          <a:xfrm>
            <a:off x="1087752" y="2698392"/>
            <a:ext cx="4028531" cy="4165530"/>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 name="connsiteX0" fmla="*/ 2181497 w 5625737"/>
              <a:gd name="connsiteY0" fmla="*/ 6896100 h 6896100"/>
              <a:gd name="connsiteX1" fmla="*/ 0 w 5625737"/>
              <a:gd name="connsiteY1" fmla="*/ 4830192 h 6896100"/>
              <a:gd name="connsiteX2" fmla="*/ 482237 w 5625737"/>
              <a:gd name="connsiteY2" fmla="*/ 0 h 6896100"/>
              <a:gd name="connsiteX3" fmla="*/ 5625737 w 5625737"/>
              <a:gd name="connsiteY3" fmla="*/ 30480 h 6896100"/>
              <a:gd name="connsiteX4" fmla="*/ 3484517 w 5625737"/>
              <a:gd name="connsiteY4" fmla="*/ 6895465 h 6896100"/>
              <a:gd name="connsiteX5" fmla="*/ 2181497 w 5625737"/>
              <a:gd name="connsiteY5" fmla="*/ 6896100 h 6896100"/>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3934218 w 6075438"/>
              <a:gd name="connsiteY4" fmla="*/ 6895465 h 7168259"/>
              <a:gd name="connsiteX5" fmla="*/ 44753 w 6075438"/>
              <a:gd name="connsiteY5" fmla="*/ 7168259 h 7168259"/>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1341241 w 6075438"/>
              <a:gd name="connsiteY4" fmla="*/ 7159120 h 7168259"/>
              <a:gd name="connsiteX5" fmla="*/ 44753 w 6075438"/>
              <a:gd name="connsiteY5" fmla="*/ 7168259 h 7168259"/>
              <a:gd name="connsiteX0" fmla="*/ 497478 w 6528163"/>
              <a:gd name="connsiteY0" fmla="*/ 7137779 h 7137779"/>
              <a:gd name="connsiteX1" fmla="*/ 902426 w 6528163"/>
              <a:gd name="connsiteY1" fmla="*/ 4799712 h 7137779"/>
              <a:gd name="connsiteX2" fmla="*/ 0 w 6528163"/>
              <a:gd name="connsiteY2" fmla="*/ 1194232 h 7137779"/>
              <a:gd name="connsiteX3" fmla="*/ 6528163 w 6528163"/>
              <a:gd name="connsiteY3" fmla="*/ 0 h 7137779"/>
              <a:gd name="connsiteX4" fmla="*/ 1793966 w 6528163"/>
              <a:gd name="connsiteY4" fmla="*/ 7128640 h 7137779"/>
              <a:gd name="connsiteX5" fmla="*/ 497478 w 6528163"/>
              <a:gd name="connsiteY5" fmla="*/ 7137779 h 7137779"/>
              <a:gd name="connsiteX0" fmla="*/ 44754 w 6075439"/>
              <a:gd name="connsiteY0" fmla="*/ 7137779 h 7137779"/>
              <a:gd name="connsiteX1" fmla="*/ 449702 w 6075439"/>
              <a:gd name="connsiteY1" fmla="*/ 4799712 h 7137779"/>
              <a:gd name="connsiteX2" fmla="*/ 2166378 w 6075439"/>
              <a:gd name="connsiteY2" fmla="*/ 275697 h 7137779"/>
              <a:gd name="connsiteX3" fmla="*/ 6075439 w 6075439"/>
              <a:gd name="connsiteY3" fmla="*/ 0 h 7137779"/>
              <a:gd name="connsiteX4" fmla="*/ 1341242 w 6075439"/>
              <a:gd name="connsiteY4" fmla="*/ 7128640 h 7137779"/>
              <a:gd name="connsiteX5" fmla="*/ 44754 w 6075439"/>
              <a:gd name="connsiteY5" fmla="*/ 7137779 h 7137779"/>
              <a:gd name="connsiteX0" fmla="*/ 607424 w 6638109"/>
              <a:gd name="connsiteY0" fmla="*/ 7137779 h 7137779"/>
              <a:gd name="connsiteX1" fmla="*/ 0 w 6638109"/>
              <a:gd name="connsiteY1" fmla="*/ 1219127 h 7137779"/>
              <a:gd name="connsiteX2" fmla="*/ 2729048 w 6638109"/>
              <a:gd name="connsiteY2" fmla="*/ 275697 h 7137779"/>
              <a:gd name="connsiteX3" fmla="*/ 6638109 w 6638109"/>
              <a:gd name="connsiteY3" fmla="*/ 0 h 7137779"/>
              <a:gd name="connsiteX4" fmla="*/ 1903912 w 6638109"/>
              <a:gd name="connsiteY4" fmla="*/ 7128640 h 7137779"/>
              <a:gd name="connsiteX5" fmla="*/ 607424 w 6638109"/>
              <a:gd name="connsiteY5" fmla="*/ 7137779 h 7137779"/>
              <a:gd name="connsiteX0" fmla="*/ 607424 w 3862251"/>
              <a:gd name="connsiteY0" fmla="*/ 6862082 h 6862082"/>
              <a:gd name="connsiteX1" fmla="*/ 0 w 3862251"/>
              <a:gd name="connsiteY1" fmla="*/ 943430 h 6862082"/>
              <a:gd name="connsiteX2" fmla="*/ 2729048 w 3862251"/>
              <a:gd name="connsiteY2" fmla="*/ 0 h 6862082"/>
              <a:gd name="connsiteX3" fmla="*/ 3862251 w 3862251"/>
              <a:gd name="connsiteY3" fmla="*/ 523770 h 6862082"/>
              <a:gd name="connsiteX4" fmla="*/ 1903912 w 3862251"/>
              <a:gd name="connsiteY4" fmla="*/ 6852943 h 6862082"/>
              <a:gd name="connsiteX5" fmla="*/ 607424 w 3862251"/>
              <a:gd name="connsiteY5" fmla="*/ 6862082 h 6862082"/>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694123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550274 w 3961856"/>
              <a:gd name="connsiteY0" fmla="*/ 6865619 h 6865619"/>
              <a:gd name="connsiteX1" fmla="*/ 0 w 3961856"/>
              <a:gd name="connsiteY1" fmla="*/ 1062729 h 6865619"/>
              <a:gd name="connsiteX2" fmla="*/ 2636973 w 3961856"/>
              <a:gd name="connsiteY2" fmla="*/ 3537 h 6865619"/>
              <a:gd name="connsiteX3" fmla="*/ 3961856 w 3961856"/>
              <a:gd name="connsiteY3" fmla="*/ 0 h 6865619"/>
              <a:gd name="connsiteX4" fmla="*/ 1846762 w 3961856"/>
              <a:gd name="connsiteY4" fmla="*/ 6856480 h 6865619"/>
              <a:gd name="connsiteX5" fmla="*/ 550274 w 3961856"/>
              <a:gd name="connsiteY5" fmla="*/ 6865619 h 6865619"/>
              <a:gd name="connsiteX0" fmla="*/ 616949 w 4028531"/>
              <a:gd name="connsiteY0" fmla="*/ 6865619 h 6865619"/>
              <a:gd name="connsiteX1" fmla="*/ 0 w 4028531"/>
              <a:gd name="connsiteY1" fmla="*/ 955236 h 6865619"/>
              <a:gd name="connsiteX2" fmla="*/ 2703648 w 4028531"/>
              <a:gd name="connsiteY2" fmla="*/ 3537 h 6865619"/>
              <a:gd name="connsiteX3" fmla="*/ 4028531 w 4028531"/>
              <a:gd name="connsiteY3" fmla="*/ 0 h 6865619"/>
              <a:gd name="connsiteX4" fmla="*/ 1913437 w 4028531"/>
              <a:gd name="connsiteY4" fmla="*/ 6856480 h 6865619"/>
              <a:gd name="connsiteX5" fmla="*/ 616949 w 4028531"/>
              <a:gd name="connsiteY5" fmla="*/ 6865619 h 686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8531" h="6865619">
                <a:moveTo>
                  <a:pt x="616949" y="6865619"/>
                </a:moveTo>
                <a:lnTo>
                  <a:pt x="0" y="955236"/>
                </a:lnTo>
                <a:lnTo>
                  <a:pt x="2703648" y="3537"/>
                </a:lnTo>
                <a:lnTo>
                  <a:pt x="4028531" y="0"/>
                </a:lnTo>
                <a:lnTo>
                  <a:pt x="1913437" y="6856480"/>
                </a:lnTo>
                <a:lnTo>
                  <a:pt x="616949" y="6865619"/>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Vapaamuotoinen: Muoto 11">
            <a:extLst>
              <a:ext uri="{FF2B5EF4-FFF2-40B4-BE49-F238E27FC236}">
                <a16:creationId xmlns:a16="http://schemas.microsoft.com/office/drawing/2014/main" id="{451C1F37-4CC1-4448-B32A-A93A992D8028}"/>
              </a:ext>
            </a:extLst>
          </p:cNvPr>
          <p:cNvSpPr/>
          <p:nvPr userDrawn="1"/>
        </p:nvSpPr>
        <p:spPr>
          <a:xfrm>
            <a:off x="646611" y="5486971"/>
            <a:ext cx="3051493" cy="1371347"/>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 name="connsiteX0" fmla="*/ 0 w 3046730"/>
              <a:gd name="connsiteY0" fmla="*/ 1744980 h 1744980"/>
              <a:gd name="connsiteX1" fmla="*/ 3046730 w 3046730"/>
              <a:gd name="connsiteY1" fmla="*/ 0 h 1744980"/>
              <a:gd name="connsiteX2" fmla="*/ 2503170 w 3046730"/>
              <a:gd name="connsiteY2" fmla="*/ 1740535 h 1744980"/>
              <a:gd name="connsiteX3" fmla="*/ 0 w 3046730"/>
              <a:gd name="connsiteY3" fmla="*/ 1744980 h 1744980"/>
              <a:gd name="connsiteX0" fmla="*/ 0 w 3046730"/>
              <a:gd name="connsiteY0" fmla="*/ 1744980 h 1744980"/>
              <a:gd name="connsiteX1" fmla="*/ 3046730 w 3046730"/>
              <a:gd name="connsiteY1" fmla="*/ 0 h 1744980"/>
              <a:gd name="connsiteX2" fmla="*/ 2355532 w 3046730"/>
              <a:gd name="connsiteY2" fmla="*/ 1740535 h 1744980"/>
              <a:gd name="connsiteX3" fmla="*/ 0 w 3046730"/>
              <a:gd name="connsiteY3" fmla="*/ 1744980 h 1744980"/>
              <a:gd name="connsiteX0" fmla="*/ 0 w 3051493"/>
              <a:gd name="connsiteY0" fmla="*/ 1740217 h 1740217"/>
              <a:gd name="connsiteX1" fmla="*/ 3051493 w 3051493"/>
              <a:gd name="connsiteY1" fmla="*/ 0 h 1740217"/>
              <a:gd name="connsiteX2" fmla="*/ 2355532 w 3051493"/>
              <a:gd name="connsiteY2" fmla="*/ 1735772 h 1740217"/>
              <a:gd name="connsiteX3" fmla="*/ 0 w 3051493"/>
              <a:gd name="connsiteY3" fmla="*/ 1740217 h 1740217"/>
              <a:gd name="connsiteX0" fmla="*/ 0 w 3051493"/>
              <a:gd name="connsiteY0" fmla="*/ 1740217 h 1740217"/>
              <a:gd name="connsiteX1" fmla="*/ 3051493 w 3051493"/>
              <a:gd name="connsiteY1" fmla="*/ 0 h 1740217"/>
              <a:gd name="connsiteX2" fmla="*/ 2222182 w 3051493"/>
              <a:gd name="connsiteY2" fmla="*/ 1652429 h 1740217"/>
              <a:gd name="connsiteX3" fmla="*/ 0 w 3051493"/>
              <a:gd name="connsiteY3" fmla="*/ 1740217 h 1740217"/>
              <a:gd name="connsiteX0" fmla="*/ 0 w 3051493"/>
              <a:gd name="connsiteY0" fmla="*/ 1740217 h 1740535"/>
              <a:gd name="connsiteX1" fmla="*/ 3051493 w 3051493"/>
              <a:gd name="connsiteY1" fmla="*/ 0 h 1740535"/>
              <a:gd name="connsiteX2" fmla="*/ 2355532 w 3051493"/>
              <a:gd name="connsiteY2" fmla="*/ 1740535 h 1740535"/>
              <a:gd name="connsiteX3" fmla="*/ 0 w 3051493"/>
              <a:gd name="connsiteY3" fmla="*/ 1740217 h 1740535"/>
              <a:gd name="connsiteX0" fmla="*/ 0 w 3051493"/>
              <a:gd name="connsiteY0" fmla="*/ 1735455 h 1735773"/>
              <a:gd name="connsiteX1" fmla="*/ 3051493 w 3051493"/>
              <a:gd name="connsiteY1" fmla="*/ 0 h 1735773"/>
              <a:gd name="connsiteX2" fmla="*/ 2355532 w 3051493"/>
              <a:gd name="connsiteY2" fmla="*/ 1735773 h 1735773"/>
              <a:gd name="connsiteX3" fmla="*/ 0 w 3051493"/>
              <a:gd name="connsiteY3" fmla="*/ 1735455 h 1735773"/>
            </a:gdLst>
            <a:ahLst/>
            <a:cxnLst>
              <a:cxn ang="0">
                <a:pos x="connsiteX0" y="connsiteY0"/>
              </a:cxn>
              <a:cxn ang="0">
                <a:pos x="connsiteX1" y="connsiteY1"/>
              </a:cxn>
              <a:cxn ang="0">
                <a:pos x="connsiteX2" y="connsiteY2"/>
              </a:cxn>
              <a:cxn ang="0">
                <a:pos x="connsiteX3" y="connsiteY3"/>
              </a:cxn>
            </a:cxnLst>
            <a:rect l="l" t="t" r="r" b="b"/>
            <a:pathLst>
              <a:path w="3051493" h="1735773">
                <a:moveTo>
                  <a:pt x="0" y="1735455"/>
                </a:moveTo>
                <a:lnTo>
                  <a:pt x="3051493" y="0"/>
                </a:lnTo>
                <a:lnTo>
                  <a:pt x="2355532" y="1735773"/>
                </a:lnTo>
                <a:lnTo>
                  <a:pt x="0" y="1735455"/>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Tree>
    <p:extLst>
      <p:ext uri="{BB962C8B-B14F-4D97-AF65-F5344CB8AC3E}">
        <p14:creationId xmlns:p14="http://schemas.microsoft.com/office/powerpoint/2010/main" val="290410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inen kansi">
    <p:bg>
      <p:bgPr>
        <a:solidFill>
          <a:srgbClr val="378DC4"/>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4914900" y="2945332"/>
            <a:ext cx="6536267"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3" name="Vapaamuotoinen: Muoto 12">
            <a:extLst>
              <a:ext uri="{FF2B5EF4-FFF2-40B4-BE49-F238E27FC236}">
                <a16:creationId xmlns:a16="http://schemas.microsoft.com/office/drawing/2014/main" id="{8D08D294-216F-442D-97F7-E95BB942B012}"/>
              </a:ext>
            </a:extLst>
          </p:cNvPr>
          <p:cNvSpPr/>
          <p:nvPr userDrawn="1"/>
        </p:nvSpPr>
        <p:spPr>
          <a:xfrm>
            <a:off x="0" y="-38100"/>
            <a:ext cx="5143500" cy="6896100"/>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3500" h="6896100">
                <a:moveTo>
                  <a:pt x="1699260" y="6896100"/>
                </a:moveTo>
                <a:lnTo>
                  <a:pt x="0" y="0"/>
                </a:lnTo>
                <a:lnTo>
                  <a:pt x="5143500" y="30480"/>
                </a:lnTo>
                <a:lnTo>
                  <a:pt x="3002280" y="6895465"/>
                </a:lnTo>
                <a:lnTo>
                  <a:pt x="1699260" y="6896100"/>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Vapaamuotoinen: Muoto 13">
            <a:extLst>
              <a:ext uri="{FF2B5EF4-FFF2-40B4-BE49-F238E27FC236}">
                <a16:creationId xmlns:a16="http://schemas.microsoft.com/office/drawing/2014/main" id="{7BC346B6-D59F-4922-88E5-422A8B3E4AA0}"/>
              </a:ext>
            </a:extLst>
          </p:cNvPr>
          <p:cNvSpPr/>
          <p:nvPr userDrawn="1"/>
        </p:nvSpPr>
        <p:spPr>
          <a:xfrm>
            <a:off x="499110" y="4507864"/>
            <a:ext cx="3237230" cy="2354580"/>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Lst>
            <a:ahLst/>
            <a:cxnLst>
              <a:cxn ang="0">
                <a:pos x="connsiteX0" y="connsiteY0"/>
              </a:cxn>
              <a:cxn ang="0">
                <a:pos x="connsiteX1" y="connsiteY1"/>
              </a:cxn>
              <a:cxn ang="0">
                <a:pos x="connsiteX2" y="connsiteY2"/>
              </a:cxn>
              <a:cxn ang="0">
                <a:pos x="connsiteX3" y="connsiteY3"/>
              </a:cxn>
            </a:cxnLst>
            <a:rect l="l" t="t" r="r" b="b"/>
            <a:pathLst>
              <a:path w="3237230" h="2354580">
                <a:moveTo>
                  <a:pt x="0" y="2354580"/>
                </a:moveTo>
                <a:lnTo>
                  <a:pt x="3237230" y="0"/>
                </a:lnTo>
                <a:lnTo>
                  <a:pt x="2503170" y="2350135"/>
                </a:lnTo>
                <a:lnTo>
                  <a:pt x="0" y="2354580"/>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6" name="Subtitle 2"/>
          <p:cNvSpPr>
            <a:spLocks noGrp="1"/>
          </p:cNvSpPr>
          <p:nvPr userDrawn="1">
            <p:ph type="subTitle" idx="1"/>
          </p:nvPr>
        </p:nvSpPr>
        <p:spPr>
          <a:xfrm>
            <a:off x="4914899" y="5283200"/>
            <a:ext cx="6536267" cy="577398"/>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endParaRPr lang="en-US" dirty="0"/>
          </a:p>
        </p:txBody>
      </p:sp>
      <p:pic>
        <p:nvPicPr>
          <p:cNvPr id="10" name="Kuva 9">
            <a:extLst>
              <a:ext uri="{FF2B5EF4-FFF2-40B4-BE49-F238E27FC236}">
                <a16:creationId xmlns:a16="http://schemas.microsoft.com/office/drawing/2014/main" id="{28DD16B1-C813-4162-9E56-887B1E2D6219}"/>
              </a:ext>
            </a:extLst>
          </p:cNvPr>
          <p:cNvPicPr>
            <a:picLocks noChangeAspect="1"/>
          </p:cNvPicPr>
          <p:nvPr userDrawn="1"/>
        </p:nvPicPr>
        <p:blipFill>
          <a:blip r:embed="rId2"/>
          <a:stretch>
            <a:fillRect/>
          </a:stretch>
        </p:blipFill>
        <p:spPr>
          <a:xfrm>
            <a:off x="0" y="-12700"/>
            <a:ext cx="3883841" cy="1762798"/>
          </a:xfrm>
          <a:prstGeom prst="rect">
            <a:avLst/>
          </a:prstGeom>
        </p:spPr>
      </p:pic>
    </p:spTree>
    <p:extLst>
      <p:ext uri="{BB962C8B-B14F-4D97-AF65-F5344CB8AC3E}">
        <p14:creationId xmlns:p14="http://schemas.microsoft.com/office/powerpoint/2010/main" val="354243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inen kansi kuvalla">
    <p:bg>
      <p:bgPr>
        <a:solidFill>
          <a:schemeClr val="bg1"/>
        </a:solidFill>
        <a:effectLst/>
      </p:bgPr>
    </p:bg>
    <p:spTree>
      <p:nvGrpSpPr>
        <p:cNvPr id="1" name=""/>
        <p:cNvGrpSpPr/>
        <p:nvPr/>
      </p:nvGrpSpPr>
      <p:grpSpPr>
        <a:xfrm>
          <a:off x="0" y="0"/>
          <a:ext cx="0" cy="0"/>
          <a:chOff x="0" y="0"/>
          <a:chExt cx="0" cy="0"/>
        </a:xfrm>
      </p:grpSpPr>
      <p:sp>
        <p:nvSpPr>
          <p:cNvPr id="4" name="Vapaamuotoinen: Muoto 3">
            <a:extLst>
              <a:ext uri="{FF2B5EF4-FFF2-40B4-BE49-F238E27FC236}">
                <a16:creationId xmlns:a16="http://schemas.microsoft.com/office/drawing/2014/main" id="{A9BAFD28-F1A4-4B74-A669-43891398B979}"/>
              </a:ext>
            </a:extLst>
          </p:cNvPr>
          <p:cNvSpPr/>
          <p:nvPr userDrawn="1"/>
        </p:nvSpPr>
        <p:spPr>
          <a:xfrm>
            <a:off x="0" y="-7620"/>
            <a:ext cx="5113020" cy="6865620"/>
          </a:xfrm>
          <a:custGeom>
            <a:avLst/>
            <a:gdLst>
              <a:gd name="connsiteX0" fmla="*/ 5113020 w 5113020"/>
              <a:gd name="connsiteY0" fmla="*/ 0 h 6880860"/>
              <a:gd name="connsiteX1" fmla="*/ 2979420 w 5113020"/>
              <a:gd name="connsiteY1" fmla="*/ 6880860 h 6880860"/>
              <a:gd name="connsiteX2" fmla="*/ 0 w 5113020"/>
              <a:gd name="connsiteY2" fmla="*/ 6865620 h 6880860"/>
              <a:gd name="connsiteX3" fmla="*/ 0 w 5113020"/>
              <a:gd name="connsiteY3" fmla="*/ 0 h 6880860"/>
              <a:gd name="connsiteX4" fmla="*/ 5113020 w 5113020"/>
              <a:gd name="connsiteY4" fmla="*/ 0 h 6880860"/>
              <a:gd name="connsiteX0" fmla="*/ 5113020 w 5113020"/>
              <a:gd name="connsiteY0" fmla="*/ 0 h 6865620"/>
              <a:gd name="connsiteX1" fmla="*/ 2998470 w 5113020"/>
              <a:gd name="connsiteY1" fmla="*/ 6864985 h 6865620"/>
              <a:gd name="connsiteX2" fmla="*/ 0 w 5113020"/>
              <a:gd name="connsiteY2" fmla="*/ 6865620 h 6865620"/>
              <a:gd name="connsiteX3" fmla="*/ 0 w 5113020"/>
              <a:gd name="connsiteY3" fmla="*/ 0 h 6865620"/>
              <a:gd name="connsiteX4" fmla="*/ 5113020 w 5113020"/>
              <a:gd name="connsiteY4" fmla="*/ 0 h 6865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13020" h="6865620">
                <a:moveTo>
                  <a:pt x="5113020" y="0"/>
                </a:moveTo>
                <a:lnTo>
                  <a:pt x="2998470" y="6864985"/>
                </a:lnTo>
                <a:lnTo>
                  <a:pt x="0" y="6865620"/>
                </a:lnTo>
                <a:lnTo>
                  <a:pt x="0" y="0"/>
                </a:lnTo>
                <a:lnTo>
                  <a:pt x="5113020" y="0"/>
                </a:lnTo>
                <a:close/>
              </a:path>
            </a:pathLst>
          </a:custGeom>
          <a:solidFill>
            <a:srgbClr val="378DC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 name="Title 1"/>
          <p:cNvSpPr>
            <a:spLocks noGrp="1"/>
          </p:cNvSpPr>
          <p:nvPr userDrawn="1">
            <p:ph type="ctrTitle"/>
          </p:nvPr>
        </p:nvSpPr>
        <p:spPr>
          <a:xfrm>
            <a:off x="4914900" y="4245332"/>
            <a:ext cx="6536267"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3" name="Vapaamuotoinen: Muoto 12">
            <a:extLst>
              <a:ext uri="{FF2B5EF4-FFF2-40B4-BE49-F238E27FC236}">
                <a16:creationId xmlns:a16="http://schemas.microsoft.com/office/drawing/2014/main" id="{D120851B-61D6-4A60-9BF0-66474664A6B6}"/>
              </a:ext>
            </a:extLst>
          </p:cNvPr>
          <p:cNvSpPr/>
          <p:nvPr userDrawn="1"/>
        </p:nvSpPr>
        <p:spPr>
          <a:xfrm>
            <a:off x="0" y="-38100"/>
            <a:ext cx="5143500" cy="6896100"/>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3500" h="6896100">
                <a:moveTo>
                  <a:pt x="1699260" y="6896100"/>
                </a:moveTo>
                <a:lnTo>
                  <a:pt x="0" y="0"/>
                </a:lnTo>
                <a:lnTo>
                  <a:pt x="5143500" y="30480"/>
                </a:lnTo>
                <a:lnTo>
                  <a:pt x="3002280" y="6895465"/>
                </a:lnTo>
                <a:lnTo>
                  <a:pt x="1699260" y="6896100"/>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Vapaamuotoinen: Muoto 13">
            <a:extLst>
              <a:ext uri="{FF2B5EF4-FFF2-40B4-BE49-F238E27FC236}">
                <a16:creationId xmlns:a16="http://schemas.microsoft.com/office/drawing/2014/main" id="{06E93023-C6AC-41E1-8879-6661246D8B0B}"/>
              </a:ext>
            </a:extLst>
          </p:cNvPr>
          <p:cNvSpPr/>
          <p:nvPr userDrawn="1"/>
        </p:nvSpPr>
        <p:spPr>
          <a:xfrm>
            <a:off x="499110" y="4507864"/>
            <a:ext cx="3237230" cy="2354580"/>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Lst>
            <a:ahLst/>
            <a:cxnLst>
              <a:cxn ang="0">
                <a:pos x="connsiteX0" y="connsiteY0"/>
              </a:cxn>
              <a:cxn ang="0">
                <a:pos x="connsiteX1" y="connsiteY1"/>
              </a:cxn>
              <a:cxn ang="0">
                <a:pos x="connsiteX2" y="connsiteY2"/>
              </a:cxn>
              <a:cxn ang="0">
                <a:pos x="connsiteX3" y="connsiteY3"/>
              </a:cxn>
            </a:cxnLst>
            <a:rect l="l" t="t" r="r" b="b"/>
            <a:pathLst>
              <a:path w="3237230" h="2354580">
                <a:moveTo>
                  <a:pt x="0" y="2354580"/>
                </a:moveTo>
                <a:lnTo>
                  <a:pt x="3237230" y="0"/>
                </a:lnTo>
                <a:lnTo>
                  <a:pt x="2503170" y="2350135"/>
                </a:lnTo>
                <a:lnTo>
                  <a:pt x="0" y="2354580"/>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pic>
        <p:nvPicPr>
          <p:cNvPr id="10" name="Kuva 9">
            <a:extLst>
              <a:ext uri="{FF2B5EF4-FFF2-40B4-BE49-F238E27FC236}">
                <a16:creationId xmlns:a16="http://schemas.microsoft.com/office/drawing/2014/main" id="{28DD16B1-C813-4162-9E56-887B1E2D6219}"/>
              </a:ext>
            </a:extLst>
          </p:cNvPr>
          <p:cNvPicPr>
            <a:picLocks noChangeAspect="1"/>
          </p:cNvPicPr>
          <p:nvPr userDrawn="1"/>
        </p:nvPicPr>
        <p:blipFill>
          <a:blip r:embed="rId2"/>
          <a:stretch>
            <a:fillRect/>
          </a:stretch>
        </p:blipFill>
        <p:spPr>
          <a:xfrm>
            <a:off x="0" y="-12700"/>
            <a:ext cx="3883841" cy="1762798"/>
          </a:xfrm>
          <a:prstGeom prst="rect">
            <a:avLst/>
          </a:prstGeom>
        </p:spPr>
      </p:pic>
    </p:spTree>
    <p:extLst>
      <p:ext uri="{BB962C8B-B14F-4D97-AF65-F5344CB8AC3E}">
        <p14:creationId xmlns:p14="http://schemas.microsoft.com/office/powerpoint/2010/main" val="227076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älikansi valkoisella yläosalla">
    <p:bg>
      <p:bgPr>
        <a:solidFill>
          <a:schemeClr val="bg1"/>
        </a:solidFill>
        <a:effectLst/>
      </p:bgPr>
    </p:bg>
    <p:spTree>
      <p:nvGrpSpPr>
        <p:cNvPr id="1" name=""/>
        <p:cNvGrpSpPr/>
        <p:nvPr/>
      </p:nvGrpSpPr>
      <p:grpSpPr>
        <a:xfrm>
          <a:off x="0" y="0"/>
          <a:ext cx="0" cy="0"/>
          <a:chOff x="0" y="0"/>
          <a:chExt cx="0" cy="0"/>
        </a:xfrm>
      </p:grpSpPr>
      <p:sp>
        <p:nvSpPr>
          <p:cNvPr id="6" name="Vapaamuotoinen: Muoto 5">
            <a:extLst>
              <a:ext uri="{FF2B5EF4-FFF2-40B4-BE49-F238E27FC236}">
                <a16:creationId xmlns:a16="http://schemas.microsoft.com/office/drawing/2014/main" id="{029CD026-7F47-4F87-91D1-C3689AB46A9A}"/>
              </a:ext>
            </a:extLst>
          </p:cNvPr>
          <p:cNvSpPr/>
          <p:nvPr userDrawn="1"/>
        </p:nvSpPr>
        <p:spPr>
          <a:xfrm>
            <a:off x="0" y="1592580"/>
            <a:ext cx="12199620" cy="5273040"/>
          </a:xfrm>
          <a:custGeom>
            <a:avLst/>
            <a:gdLst>
              <a:gd name="connsiteX0" fmla="*/ 0 w 12199620"/>
              <a:gd name="connsiteY0" fmla="*/ 1028700 h 5273040"/>
              <a:gd name="connsiteX1" fmla="*/ 3794760 w 12199620"/>
              <a:gd name="connsiteY1" fmla="*/ 0 h 5273040"/>
              <a:gd name="connsiteX2" fmla="*/ 12199620 w 12199620"/>
              <a:gd name="connsiteY2" fmla="*/ 0 h 5273040"/>
              <a:gd name="connsiteX3" fmla="*/ 12192000 w 12199620"/>
              <a:gd name="connsiteY3" fmla="*/ 5257800 h 5273040"/>
              <a:gd name="connsiteX4" fmla="*/ 0 w 12199620"/>
              <a:gd name="connsiteY4" fmla="*/ 5273040 h 5273040"/>
              <a:gd name="connsiteX5" fmla="*/ 0 w 12199620"/>
              <a:gd name="connsiteY5" fmla="*/ 1028700 h 527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9620" h="5273040">
                <a:moveTo>
                  <a:pt x="0" y="1028700"/>
                </a:moveTo>
                <a:lnTo>
                  <a:pt x="3794760" y="0"/>
                </a:lnTo>
                <a:lnTo>
                  <a:pt x="12199620" y="0"/>
                </a:lnTo>
                <a:lnTo>
                  <a:pt x="12192000" y="5257800"/>
                </a:lnTo>
                <a:lnTo>
                  <a:pt x="0" y="5273040"/>
                </a:lnTo>
                <a:lnTo>
                  <a:pt x="0" y="1028700"/>
                </a:lnTo>
                <a:close/>
              </a:path>
            </a:pathLst>
          </a:custGeom>
          <a:solidFill>
            <a:srgbClr val="378DC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 name="Vapaamuotoinen: Muoto 6">
            <a:extLst>
              <a:ext uri="{FF2B5EF4-FFF2-40B4-BE49-F238E27FC236}">
                <a16:creationId xmlns:a16="http://schemas.microsoft.com/office/drawing/2014/main" id="{E64FDC42-703A-4571-A80D-821190DDF7E1}"/>
              </a:ext>
            </a:extLst>
          </p:cNvPr>
          <p:cNvSpPr/>
          <p:nvPr userDrawn="1"/>
        </p:nvSpPr>
        <p:spPr>
          <a:xfrm>
            <a:off x="1087752" y="1591430"/>
            <a:ext cx="4028531" cy="5272492"/>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 name="connsiteX0" fmla="*/ 2181497 w 5625737"/>
              <a:gd name="connsiteY0" fmla="*/ 6896100 h 6896100"/>
              <a:gd name="connsiteX1" fmla="*/ 0 w 5625737"/>
              <a:gd name="connsiteY1" fmla="*/ 4830192 h 6896100"/>
              <a:gd name="connsiteX2" fmla="*/ 482237 w 5625737"/>
              <a:gd name="connsiteY2" fmla="*/ 0 h 6896100"/>
              <a:gd name="connsiteX3" fmla="*/ 5625737 w 5625737"/>
              <a:gd name="connsiteY3" fmla="*/ 30480 h 6896100"/>
              <a:gd name="connsiteX4" fmla="*/ 3484517 w 5625737"/>
              <a:gd name="connsiteY4" fmla="*/ 6895465 h 6896100"/>
              <a:gd name="connsiteX5" fmla="*/ 2181497 w 5625737"/>
              <a:gd name="connsiteY5" fmla="*/ 6896100 h 6896100"/>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3934218 w 6075438"/>
              <a:gd name="connsiteY4" fmla="*/ 6895465 h 7168259"/>
              <a:gd name="connsiteX5" fmla="*/ 44753 w 6075438"/>
              <a:gd name="connsiteY5" fmla="*/ 7168259 h 7168259"/>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1341241 w 6075438"/>
              <a:gd name="connsiteY4" fmla="*/ 7159120 h 7168259"/>
              <a:gd name="connsiteX5" fmla="*/ 44753 w 6075438"/>
              <a:gd name="connsiteY5" fmla="*/ 7168259 h 7168259"/>
              <a:gd name="connsiteX0" fmla="*/ 497478 w 6528163"/>
              <a:gd name="connsiteY0" fmla="*/ 7137779 h 7137779"/>
              <a:gd name="connsiteX1" fmla="*/ 902426 w 6528163"/>
              <a:gd name="connsiteY1" fmla="*/ 4799712 h 7137779"/>
              <a:gd name="connsiteX2" fmla="*/ 0 w 6528163"/>
              <a:gd name="connsiteY2" fmla="*/ 1194232 h 7137779"/>
              <a:gd name="connsiteX3" fmla="*/ 6528163 w 6528163"/>
              <a:gd name="connsiteY3" fmla="*/ 0 h 7137779"/>
              <a:gd name="connsiteX4" fmla="*/ 1793966 w 6528163"/>
              <a:gd name="connsiteY4" fmla="*/ 7128640 h 7137779"/>
              <a:gd name="connsiteX5" fmla="*/ 497478 w 6528163"/>
              <a:gd name="connsiteY5" fmla="*/ 7137779 h 7137779"/>
              <a:gd name="connsiteX0" fmla="*/ 44754 w 6075439"/>
              <a:gd name="connsiteY0" fmla="*/ 7137779 h 7137779"/>
              <a:gd name="connsiteX1" fmla="*/ 449702 w 6075439"/>
              <a:gd name="connsiteY1" fmla="*/ 4799712 h 7137779"/>
              <a:gd name="connsiteX2" fmla="*/ 2166378 w 6075439"/>
              <a:gd name="connsiteY2" fmla="*/ 275697 h 7137779"/>
              <a:gd name="connsiteX3" fmla="*/ 6075439 w 6075439"/>
              <a:gd name="connsiteY3" fmla="*/ 0 h 7137779"/>
              <a:gd name="connsiteX4" fmla="*/ 1341242 w 6075439"/>
              <a:gd name="connsiteY4" fmla="*/ 7128640 h 7137779"/>
              <a:gd name="connsiteX5" fmla="*/ 44754 w 6075439"/>
              <a:gd name="connsiteY5" fmla="*/ 7137779 h 7137779"/>
              <a:gd name="connsiteX0" fmla="*/ 607424 w 6638109"/>
              <a:gd name="connsiteY0" fmla="*/ 7137779 h 7137779"/>
              <a:gd name="connsiteX1" fmla="*/ 0 w 6638109"/>
              <a:gd name="connsiteY1" fmla="*/ 1219127 h 7137779"/>
              <a:gd name="connsiteX2" fmla="*/ 2729048 w 6638109"/>
              <a:gd name="connsiteY2" fmla="*/ 275697 h 7137779"/>
              <a:gd name="connsiteX3" fmla="*/ 6638109 w 6638109"/>
              <a:gd name="connsiteY3" fmla="*/ 0 h 7137779"/>
              <a:gd name="connsiteX4" fmla="*/ 1903912 w 6638109"/>
              <a:gd name="connsiteY4" fmla="*/ 7128640 h 7137779"/>
              <a:gd name="connsiteX5" fmla="*/ 607424 w 6638109"/>
              <a:gd name="connsiteY5" fmla="*/ 7137779 h 7137779"/>
              <a:gd name="connsiteX0" fmla="*/ 607424 w 3862251"/>
              <a:gd name="connsiteY0" fmla="*/ 6862082 h 6862082"/>
              <a:gd name="connsiteX1" fmla="*/ 0 w 3862251"/>
              <a:gd name="connsiteY1" fmla="*/ 943430 h 6862082"/>
              <a:gd name="connsiteX2" fmla="*/ 2729048 w 3862251"/>
              <a:gd name="connsiteY2" fmla="*/ 0 h 6862082"/>
              <a:gd name="connsiteX3" fmla="*/ 3862251 w 3862251"/>
              <a:gd name="connsiteY3" fmla="*/ 523770 h 6862082"/>
              <a:gd name="connsiteX4" fmla="*/ 1903912 w 3862251"/>
              <a:gd name="connsiteY4" fmla="*/ 6852943 h 6862082"/>
              <a:gd name="connsiteX5" fmla="*/ 607424 w 3862251"/>
              <a:gd name="connsiteY5" fmla="*/ 6862082 h 6862082"/>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694123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550274 w 3961856"/>
              <a:gd name="connsiteY0" fmla="*/ 6865619 h 6865619"/>
              <a:gd name="connsiteX1" fmla="*/ 0 w 3961856"/>
              <a:gd name="connsiteY1" fmla="*/ 1062729 h 6865619"/>
              <a:gd name="connsiteX2" fmla="*/ 2636973 w 3961856"/>
              <a:gd name="connsiteY2" fmla="*/ 3537 h 6865619"/>
              <a:gd name="connsiteX3" fmla="*/ 3961856 w 3961856"/>
              <a:gd name="connsiteY3" fmla="*/ 0 h 6865619"/>
              <a:gd name="connsiteX4" fmla="*/ 1846762 w 3961856"/>
              <a:gd name="connsiteY4" fmla="*/ 6856480 h 6865619"/>
              <a:gd name="connsiteX5" fmla="*/ 550274 w 3961856"/>
              <a:gd name="connsiteY5" fmla="*/ 6865619 h 6865619"/>
              <a:gd name="connsiteX0" fmla="*/ 616949 w 4028531"/>
              <a:gd name="connsiteY0" fmla="*/ 6865619 h 6865619"/>
              <a:gd name="connsiteX1" fmla="*/ 0 w 4028531"/>
              <a:gd name="connsiteY1" fmla="*/ 955236 h 6865619"/>
              <a:gd name="connsiteX2" fmla="*/ 2703648 w 4028531"/>
              <a:gd name="connsiteY2" fmla="*/ 3537 h 6865619"/>
              <a:gd name="connsiteX3" fmla="*/ 4028531 w 4028531"/>
              <a:gd name="connsiteY3" fmla="*/ 0 h 6865619"/>
              <a:gd name="connsiteX4" fmla="*/ 1913437 w 4028531"/>
              <a:gd name="connsiteY4" fmla="*/ 6856480 h 6865619"/>
              <a:gd name="connsiteX5" fmla="*/ 616949 w 4028531"/>
              <a:gd name="connsiteY5" fmla="*/ 6865619 h 686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8531" h="6865619">
                <a:moveTo>
                  <a:pt x="616949" y="6865619"/>
                </a:moveTo>
                <a:lnTo>
                  <a:pt x="0" y="955236"/>
                </a:lnTo>
                <a:lnTo>
                  <a:pt x="2703648" y="3537"/>
                </a:lnTo>
                <a:lnTo>
                  <a:pt x="4028531" y="0"/>
                </a:lnTo>
                <a:lnTo>
                  <a:pt x="1913437" y="6856480"/>
                </a:lnTo>
                <a:lnTo>
                  <a:pt x="616949" y="6865619"/>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 name="Vapaamuotoinen: Muoto 7">
            <a:extLst>
              <a:ext uri="{FF2B5EF4-FFF2-40B4-BE49-F238E27FC236}">
                <a16:creationId xmlns:a16="http://schemas.microsoft.com/office/drawing/2014/main" id="{41B4A677-B136-4726-BB6A-E265255E727D}"/>
              </a:ext>
            </a:extLst>
          </p:cNvPr>
          <p:cNvSpPr/>
          <p:nvPr userDrawn="1"/>
        </p:nvSpPr>
        <p:spPr>
          <a:xfrm>
            <a:off x="646611" y="5122545"/>
            <a:ext cx="3051493" cy="1735773"/>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 name="connsiteX0" fmla="*/ 0 w 3046730"/>
              <a:gd name="connsiteY0" fmla="*/ 1744980 h 1744980"/>
              <a:gd name="connsiteX1" fmla="*/ 3046730 w 3046730"/>
              <a:gd name="connsiteY1" fmla="*/ 0 h 1744980"/>
              <a:gd name="connsiteX2" fmla="*/ 2503170 w 3046730"/>
              <a:gd name="connsiteY2" fmla="*/ 1740535 h 1744980"/>
              <a:gd name="connsiteX3" fmla="*/ 0 w 3046730"/>
              <a:gd name="connsiteY3" fmla="*/ 1744980 h 1744980"/>
              <a:gd name="connsiteX0" fmla="*/ 0 w 3046730"/>
              <a:gd name="connsiteY0" fmla="*/ 1744980 h 1744980"/>
              <a:gd name="connsiteX1" fmla="*/ 3046730 w 3046730"/>
              <a:gd name="connsiteY1" fmla="*/ 0 h 1744980"/>
              <a:gd name="connsiteX2" fmla="*/ 2355532 w 3046730"/>
              <a:gd name="connsiteY2" fmla="*/ 1740535 h 1744980"/>
              <a:gd name="connsiteX3" fmla="*/ 0 w 3046730"/>
              <a:gd name="connsiteY3" fmla="*/ 1744980 h 1744980"/>
              <a:gd name="connsiteX0" fmla="*/ 0 w 3051493"/>
              <a:gd name="connsiteY0" fmla="*/ 1740217 h 1740217"/>
              <a:gd name="connsiteX1" fmla="*/ 3051493 w 3051493"/>
              <a:gd name="connsiteY1" fmla="*/ 0 h 1740217"/>
              <a:gd name="connsiteX2" fmla="*/ 2355532 w 3051493"/>
              <a:gd name="connsiteY2" fmla="*/ 1735772 h 1740217"/>
              <a:gd name="connsiteX3" fmla="*/ 0 w 3051493"/>
              <a:gd name="connsiteY3" fmla="*/ 1740217 h 1740217"/>
              <a:gd name="connsiteX0" fmla="*/ 0 w 3051493"/>
              <a:gd name="connsiteY0" fmla="*/ 1740217 h 1740217"/>
              <a:gd name="connsiteX1" fmla="*/ 3051493 w 3051493"/>
              <a:gd name="connsiteY1" fmla="*/ 0 h 1740217"/>
              <a:gd name="connsiteX2" fmla="*/ 2222182 w 3051493"/>
              <a:gd name="connsiteY2" fmla="*/ 1652429 h 1740217"/>
              <a:gd name="connsiteX3" fmla="*/ 0 w 3051493"/>
              <a:gd name="connsiteY3" fmla="*/ 1740217 h 1740217"/>
              <a:gd name="connsiteX0" fmla="*/ 0 w 3051493"/>
              <a:gd name="connsiteY0" fmla="*/ 1740217 h 1740535"/>
              <a:gd name="connsiteX1" fmla="*/ 3051493 w 3051493"/>
              <a:gd name="connsiteY1" fmla="*/ 0 h 1740535"/>
              <a:gd name="connsiteX2" fmla="*/ 2355532 w 3051493"/>
              <a:gd name="connsiteY2" fmla="*/ 1740535 h 1740535"/>
              <a:gd name="connsiteX3" fmla="*/ 0 w 3051493"/>
              <a:gd name="connsiteY3" fmla="*/ 1740217 h 1740535"/>
              <a:gd name="connsiteX0" fmla="*/ 0 w 3051493"/>
              <a:gd name="connsiteY0" fmla="*/ 1735455 h 1735773"/>
              <a:gd name="connsiteX1" fmla="*/ 3051493 w 3051493"/>
              <a:gd name="connsiteY1" fmla="*/ 0 h 1735773"/>
              <a:gd name="connsiteX2" fmla="*/ 2355532 w 3051493"/>
              <a:gd name="connsiteY2" fmla="*/ 1735773 h 1735773"/>
              <a:gd name="connsiteX3" fmla="*/ 0 w 3051493"/>
              <a:gd name="connsiteY3" fmla="*/ 1735455 h 1735773"/>
            </a:gdLst>
            <a:ahLst/>
            <a:cxnLst>
              <a:cxn ang="0">
                <a:pos x="connsiteX0" y="connsiteY0"/>
              </a:cxn>
              <a:cxn ang="0">
                <a:pos x="connsiteX1" y="connsiteY1"/>
              </a:cxn>
              <a:cxn ang="0">
                <a:pos x="connsiteX2" y="connsiteY2"/>
              </a:cxn>
              <a:cxn ang="0">
                <a:pos x="connsiteX3" y="connsiteY3"/>
              </a:cxn>
            </a:cxnLst>
            <a:rect l="l" t="t" r="r" b="b"/>
            <a:pathLst>
              <a:path w="3051493" h="1735773">
                <a:moveTo>
                  <a:pt x="0" y="1735455"/>
                </a:moveTo>
                <a:lnTo>
                  <a:pt x="3051493" y="0"/>
                </a:lnTo>
                <a:lnTo>
                  <a:pt x="2355532" y="1735773"/>
                </a:lnTo>
                <a:lnTo>
                  <a:pt x="0" y="1735455"/>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4" name="Title 1"/>
          <p:cNvSpPr>
            <a:spLocks noGrp="1"/>
          </p:cNvSpPr>
          <p:nvPr>
            <p:ph type="ctrTitle"/>
          </p:nvPr>
        </p:nvSpPr>
        <p:spPr>
          <a:xfrm>
            <a:off x="5116282" y="446399"/>
            <a:ext cx="7083337" cy="1146181"/>
          </a:xfrm>
          <a:prstGeom prst="rect">
            <a:avLst/>
          </a:prstGeom>
        </p:spPr>
        <p:txBody>
          <a:bodyPr lIns="0" tIns="0" rIns="0" bIns="0" anchor="t">
            <a:noAutofit/>
          </a:bodyPr>
          <a:lstStyle>
            <a:lvl1pPr algn="l">
              <a:lnSpc>
                <a:spcPct val="80000"/>
              </a:lnSpc>
              <a:defRPr sz="4400" b="1" spc="-200">
                <a:solidFill>
                  <a:schemeClr val="accent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pic>
        <p:nvPicPr>
          <p:cNvPr id="9" name="Kuva 8">
            <a:extLst>
              <a:ext uri="{FF2B5EF4-FFF2-40B4-BE49-F238E27FC236}">
                <a16:creationId xmlns:a16="http://schemas.microsoft.com/office/drawing/2014/main" id="{45B6EE55-8538-4484-AA72-6F4F69FCF49C}"/>
              </a:ext>
            </a:extLst>
          </p:cNvPr>
          <p:cNvPicPr>
            <a:picLocks noChangeAspect="1"/>
          </p:cNvPicPr>
          <p:nvPr userDrawn="1"/>
        </p:nvPicPr>
        <p:blipFill>
          <a:blip r:embed="rId2"/>
          <a:stretch>
            <a:fillRect/>
          </a:stretch>
        </p:blipFill>
        <p:spPr>
          <a:xfrm>
            <a:off x="-2" y="-11056"/>
            <a:ext cx="3883843" cy="1762799"/>
          </a:xfrm>
          <a:prstGeom prst="rect">
            <a:avLst/>
          </a:prstGeom>
        </p:spPr>
      </p:pic>
    </p:spTree>
    <p:extLst>
      <p:ext uri="{BB962C8B-B14F-4D97-AF65-F5344CB8AC3E}">
        <p14:creationId xmlns:p14="http://schemas.microsoft.com/office/powerpoint/2010/main" val="279819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älikansi kuvalla - nosto">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B56BCA98-83EF-4A2E-A53E-8397E5D02014}"/>
              </a:ext>
            </a:extLst>
          </p:cNvPr>
          <p:cNvSpPr/>
          <p:nvPr userDrawn="1"/>
        </p:nvSpPr>
        <p:spPr>
          <a:xfrm>
            <a:off x="3812115" y="4498974"/>
            <a:ext cx="7859185" cy="1876425"/>
          </a:xfrm>
          <a:prstGeom prst="rect">
            <a:avLst/>
          </a:prstGeom>
          <a:solidFill>
            <a:schemeClr val="accent1">
              <a:alpha val="5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4" name="Title 1"/>
          <p:cNvSpPr>
            <a:spLocks noGrp="1"/>
          </p:cNvSpPr>
          <p:nvPr>
            <p:ph type="ctrTitle"/>
          </p:nvPr>
        </p:nvSpPr>
        <p:spPr>
          <a:xfrm>
            <a:off x="6096001" y="4867516"/>
            <a:ext cx="5207000" cy="1393584"/>
          </a:xfrm>
          <a:prstGeom prst="rect">
            <a:avLst/>
          </a:prstGeom>
        </p:spPr>
        <p:txBody>
          <a:bodyPr lIns="0" tIns="0" rIns="0" bIns="0" anchor="t">
            <a:noAutofit/>
          </a:bodyPr>
          <a:lstStyle>
            <a:lvl1pPr algn="l">
              <a:lnSpc>
                <a:spcPct val="80000"/>
              </a:lnSpc>
              <a:defRPr sz="4400" b="1" spc="-2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pic>
        <p:nvPicPr>
          <p:cNvPr id="5" name="Kuva 4">
            <a:extLst>
              <a:ext uri="{FF2B5EF4-FFF2-40B4-BE49-F238E27FC236}">
                <a16:creationId xmlns:a16="http://schemas.microsoft.com/office/drawing/2014/main" id="{E12027B8-3ACC-4B99-A595-CEED283E7D87}"/>
              </a:ext>
            </a:extLst>
          </p:cNvPr>
          <p:cNvPicPr>
            <a:picLocks noChangeAspect="1"/>
          </p:cNvPicPr>
          <p:nvPr userDrawn="1"/>
        </p:nvPicPr>
        <p:blipFill>
          <a:blip r:embed="rId2"/>
          <a:stretch>
            <a:fillRect/>
          </a:stretch>
        </p:blipFill>
        <p:spPr>
          <a:xfrm>
            <a:off x="0" y="5095202"/>
            <a:ext cx="3883841" cy="1762798"/>
          </a:xfrm>
          <a:prstGeom prst="rect">
            <a:avLst/>
          </a:prstGeom>
        </p:spPr>
      </p:pic>
      <p:sp>
        <p:nvSpPr>
          <p:cNvPr id="7" name="Tekstiruutu 6">
            <a:extLst>
              <a:ext uri="{FF2B5EF4-FFF2-40B4-BE49-F238E27FC236}">
                <a16:creationId xmlns:a16="http://schemas.microsoft.com/office/drawing/2014/main" id="{6106C9CE-B35D-4F9D-B580-F52D76DD900E}"/>
              </a:ext>
            </a:extLst>
          </p:cNvPr>
          <p:cNvSpPr txBox="1"/>
          <p:nvPr userDrawn="1"/>
        </p:nvSpPr>
        <p:spPr>
          <a:xfrm>
            <a:off x="3812115" y="3728520"/>
            <a:ext cx="2162175" cy="5293757"/>
          </a:xfrm>
          <a:prstGeom prst="rect">
            <a:avLst/>
          </a:prstGeom>
          <a:noFill/>
        </p:spPr>
        <p:txBody>
          <a:bodyPr wrap="square" lIns="0" tIns="0" rIns="0" bIns="0" rtlCol="0">
            <a:spAutoFit/>
          </a:bodyPr>
          <a:lstStyle/>
          <a:p>
            <a:r>
              <a:rPr lang="fi-FI" sz="34400" b="1" dirty="0">
                <a:solidFill>
                  <a:schemeClr val="bg1"/>
                </a:solidFill>
              </a:rPr>
              <a:t>”</a:t>
            </a:r>
          </a:p>
        </p:txBody>
      </p:sp>
    </p:spTree>
    <p:extLst>
      <p:ext uri="{BB962C8B-B14F-4D97-AF65-F5344CB8AC3E}">
        <p14:creationId xmlns:p14="http://schemas.microsoft.com/office/powerpoint/2010/main" val="205665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älikansi kuvalla">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E12027B8-3ACC-4B99-A595-CEED283E7D87}"/>
              </a:ext>
            </a:extLst>
          </p:cNvPr>
          <p:cNvPicPr>
            <a:picLocks noChangeAspect="1"/>
          </p:cNvPicPr>
          <p:nvPr userDrawn="1"/>
        </p:nvPicPr>
        <p:blipFill>
          <a:blip r:embed="rId2"/>
          <a:stretch>
            <a:fillRect/>
          </a:stretch>
        </p:blipFill>
        <p:spPr>
          <a:xfrm>
            <a:off x="0" y="5095202"/>
            <a:ext cx="3883841" cy="1762798"/>
          </a:xfrm>
          <a:prstGeom prst="rect">
            <a:avLst/>
          </a:prstGeom>
        </p:spPr>
      </p:pic>
      <p:sp>
        <p:nvSpPr>
          <p:cNvPr id="8" name="Title 1">
            <a:extLst>
              <a:ext uri="{FF2B5EF4-FFF2-40B4-BE49-F238E27FC236}">
                <a16:creationId xmlns:a16="http://schemas.microsoft.com/office/drawing/2014/main" id="{B5C5974A-92E5-447A-A74F-126A2265D303}"/>
              </a:ext>
            </a:extLst>
          </p:cNvPr>
          <p:cNvSpPr>
            <a:spLocks noGrp="1"/>
          </p:cNvSpPr>
          <p:nvPr>
            <p:ph type="ctrTitle"/>
          </p:nvPr>
        </p:nvSpPr>
        <p:spPr>
          <a:xfrm>
            <a:off x="6096001" y="4867516"/>
            <a:ext cx="5207000" cy="1393584"/>
          </a:xfrm>
          <a:prstGeom prst="rect">
            <a:avLst/>
          </a:prstGeom>
        </p:spPr>
        <p:txBody>
          <a:bodyPr lIns="0" tIns="0" rIns="0" bIns="0" anchor="t">
            <a:noAutofit/>
          </a:bodyPr>
          <a:lstStyle>
            <a:lvl1pPr algn="l">
              <a:lnSpc>
                <a:spcPct val="80000"/>
              </a:lnSpc>
              <a:defRPr sz="4400" b="1" spc="-2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Tree>
    <p:extLst>
      <p:ext uri="{BB962C8B-B14F-4D97-AF65-F5344CB8AC3E}">
        <p14:creationId xmlns:p14="http://schemas.microsoft.com/office/powerpoint/2010/main" val="219543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älikansi kuvalla ja kuvio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721785" y="1912266"/>
            <a:ext cx="10691140"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a:t>Muokkaa ots. perustyyl. napsautt.</a:t>
            </a:r>
            <a:endParaRPr lang="en-US" dirty="0"/>
          </a:p>
        </p:txBody>
      </p:sp>
      <p:pic>
        <p:nvPicPr>
          <p:cNvPr id="9" name="Kuva 8">
            <a:extLst>
              <a:ext uri="{FF2B5EF4-FFF2-40B4-BE49-F238E27FC236}">
                <a16:creationId xmlns:a16="http://schemas.microsoft.com/office/drawing/2014/main" id="{4BDCF47E-3E49-4587-B526-04B917F4D023}"/>
              </a:ext>
            </a:extLst>
          </p:cNvPr>
          <p:cNvPicPr>
            <a:picLocks noChangeAspect="1"/>
          </p:cNvPicPr>
          <p:nvPr userDrawn="1"/>
        </p:nvPicPr>
        <p:blipFill>
          <a:blip r:embed="rId2"/>
          <a:stretch>
            <a:fillRect/>
          </a:stretch>
        </p:blipFill>
        <p:spPr>
          <a:xfrm>
            <a:off x="0" y="5095202"/>
            <a:ext cx="3883841" cy="1762798"/>
          </a:xfrm>
          <a:prstGeom prst="rect">
            <a:avLst/>
          </a:prstGeom>
        </p:spPr>
      </p:pic>
      <p:sp>
        <p:nvSpPr>
          <p:cNvPr id="3" name="Vapaamuotoinen: Muoto 2">
            <a:extLst>
              <a:ext uri="{FF2B5EF4-FFF2-40B4-BE49-F238E27FC236}">
                <a16:creationId xmlns:a16="http://schemas.microsoft.com/office/drawing/2014/main" id="{965F3F81-83D2-4265-B857-439498CF5505}"/>
              </a:ext>
            </a:extLst>
          </p:cNvPr>
          <p:cNvSpPr/>
          <p:nvPr userDrawn="1"/>
        </p:nvSpPr>
        <p:spPr>
          <a:xfrm>
            <a:off x="6096000" y="0"/>
            <a:ext cx="6102350" cy="2570006"/>
          </a:xfrm>
          <a:custGeom>
            <a:avLst/>
            <a:gdLst>
              <a:gd name="connsiteX0" fmla="*/ 0 w 3422650"/>
              <a:gd name="connsiteY0" fmla="*/ 0 h 1441450"/>
              <a:gd name="connsiteX1" fmla="*/ 3422650 w 3422650"/>
              <a:gd name="connsiteY1" fmla="*/ 1441450 h 1441450"/>
              <a:gd name="connsiteX2" fmla="*/ 3409950 w 3422650"/>
              <a:gd name="connsiteY2" fmla="*/ 0 h 1441450"/>
              <a:gd name="connsiteX3" fmla="*/ 0 w 3422650"/>
              <a:gd name="connsiteY3" fmla="*/ 0 h 1441450"/>
            </a:gdLst>
            <a:ahLst/>
            <a:cxnLst>
              <a:cxn ang="0">
                <a:pos x="connsiteX0" y="connsiteY0"/>
              </a:cxn>
              <a:cxn ang="0">
                <a:pos x="connsiteX1" y="connsiteY1"/>
              </a:cxn>
              <a:cxn ang="0">
                <a:pos x="connsiteX2" y="connsiteY2"/>
              </a:cxn>
              <a:cxn ang="0">
                <a:pos x="connsiteX3" y="connsiteY3"/>
              </a:cxn>
            </a:cxnLst>
            <a:rect l="l" t="t" r="r" b="b"/>
            <a:pathLst>
              <a:path w="3422650" h="1441450">
                <a:moveTo>
                  <a:pt x="0" y="0"/>
                </a:moveTo>
                <a:lnTo>
                  <a:pt x="3422650" y="1441450"/>
                </a:lnTo>
                <a:lnTo>
                  <a:pt x="3409950" y="0"/>
                </a:lnTo>
                <a:lnTo>
                  <a:pt x="0" y="0"/>
                </a:lnTo>
                <a:close/>
              </a:path>
            </a:pathLst>
          </a:cu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6" name="Vapaamuotoinen: Muoto 5">
            <a:extLst>
              <a:ext uri="{FF2B5EF4-FFF2-40B4-BE49-F238E27FC236}">
                <a16:creationId xmlns:a16="http://schemas.microsoft.com/office/drawing/2014/main" id="{BA2B021C-837B-46B0-83E2-272CBB5D4492}"/>
              </a:ext>
            </a:extLst>
          </p:cNvPr>
          <p:cNvSpPr/>
          <p:nvPr userDrawn="1"/>
        </p:nvSpPr>
        <p:spPr>
          <a:xfrm>
            <a:off x="10561688" y="-12701"/>
            <a:ext cx="1630312" cy="5106047"/>
          </a:xfrm>
          <a:custGeom>
            <a:avLst/>
            <a:gdLst>
              <a:gd name="connsiteX0" fmla="*/ 0 w 914400"/>
              <a:gd name="connsiteY0" fmla="*/ 0 h 2863850"/>
              <a:gd name="connsiteX1" fmla="*/ 914400 w 914400"/>
              <a:gd name="connsiteY1" fmla="*/ 2863850 h 2863850"/>
              <a:gd name="connsiteX2" fmla="*/ 914400 w 914400"/>
              <a:gd name="connsiteY2" fmla="*/ 6350 h 2863850"/>
              <a:gd name="connsiteX3" fmla="*/ 0 w 914400"/>
              <a:gd name="connsiteY3" fmla="*/ 0 h 2863850"/>
            </a:gdLst>
            <a:ahLst/>
            <a:cxnLst>
              <a:cxn ang="0">
                <a:pos x="connsiteX0" y="connsiteY0"/>
              </a:cxn>
              <a:cxn ang="0">
                <a:pos x="connsiteX1" y="connsiteY1"/>
              </a:cxn>
              <a:cxn ang="0">
                <a:pos x="connsiteX2" y="connsiteY2"/>
              </a:cxn>
              <a:cxn ang="0">
                <a:pos x="connsiteX3" y="connsiteY3"/>
              </a:cxn>
            </a:cxnLst>
            <a:rect l="l" t="t" r="r" b="b"/>
            <a:pathLst>
              <a:path w="914400" h="2863850">
                <a:moveTo>
                  <a:pt x="0" y="0"/>
                </a:moveTo>
                <a:lnTo>
                  <a:pt x="914400" y="2863850"/>
                </a:lnTo>
                <a:lnTo>
                  <a:pt x="914400" y="6350"/>
                </a:lnTo>
                <a:lnTo>
                  <a:pt x="0" y="0"/>
                </a:lnTo>
                <a:close/>
              </a:path>
            </a:pathLst>
          </a:cu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78241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sp>
        <p:nvSpPr>
          <p:cNvPr id="9" name="Title 1"/>
          <p:cNvSpPr>
            <a:spLocks noGrp="1"/>
          </p:cNvSpPr>
          <p:nvPr>
            <p:ph type="ctrTitle"/>
          </p:nvPr>
        </p:nvSpPr>
        <p:spPr>
          <a:xfrm>
            <a:off x="721785" y="381000"/>
            <a:ext cx="10729383"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1785" y="1685676"/>
            <a:ext cx="10729383" cy="4250891"/>
          </a:xfrm>
          <a:prstGeom prst="rect">
            <a:avLst/>
          </a:prstGeom>
        </p:spPr>
        <p:txBody>
          <a:bodyPr vert="horz" lIns="0" tIns="0" rIns="0" bIns="0"/>
          <a:lstStyle>
            <a:lvl1pPr marL="0" indent="0">
              <a:buNone/>
              <a:defRPr sz="2100" b="1">
                <a:latin typeface="+mj-lt"/>
              </a:defRPr>
            </a:lvl1pPr>
            <a:lvl2pPr marL="296863" indent="-271463">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601663" indent="-296863">
              <a:buFont typeface="Arial" panose="020B0604020202020204" pitchFamily="34" charset="0"/>
              <a:buChar char="‒"/>
              <a:defRPr sz="1600" i="1">
                <a:latin typeface="Arial" panose="020B0604020202020204" pitchFamily="34" charset="0"/>
                <a:cs typeface="Arial" panose="020B0604020202020204" pitchFamily="34" charset="0"/>
              </a:defRPr>
            </a:lvl3pPr>
            <a:lvl4pPr marL="900113" indent="-29845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227138" indent="-320675">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ate Placeholder 7"/>
          <p:cNvSpPr>
            <a:spLocks noGrp="1"/>
          </p:cNvSpPr>
          <p:nvPr>
            <p:ph type="dt" sz="half" idx="15"/>
          </p:nvPr>
        </p:nvSpPr>
        <p:spPr>
          <a:xfrm>
            <a:off x="6587067" y="6298084"/>
            <a:ext cx="4826000" cy="185738"/>
          </a:xfrm>
        </p:spPr>
        <p:txBody>
          <a:bodyPr/>
          <a:lstStyle>
            <a:lvl1pPr>
              <a:defRPr/>
            </a:lvl1pPr>
          </a:lstStyle>
          <a:p>
            <a:pPr>
              <a:defRPr/>
            </a:pPr>
            <a:fld id="{894D85A3-5928-4FA8-B074-1A44C471BF7F}" type="datetime1">
              <a:rPr lang="fi-FI" smtClean="0"/>
              <a:t>26.4.2021</a:t>
            </a:fld>
            <a:endParaRPr lang="fi-FI"/>
          </a:p>
        </p:txBody>
      </p:sp>
      <p:sp>
        <p:nvSpPr>
          <p:cNvPr id="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cxnSp>
        <p:nvCxnSpPr>
          <p:cNvPr id="10" name="Straight Connector 9"/>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3" name="Kuva 12">
            <a:extLst>
              <a:ext uri="{FF2B5EF4-FFF2-40B4-BE49-F238E27FC236}">
                <a16:creationId xmlns:a16="http://schemas.microsoft.com/office/drawing/2014/main" id="{79031326-596C-4623-8157-C4FBFE282875}"/>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414540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dirty="0"/>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AC5591C4-5CCB-4469-BC80-0D582F3DE5F0}" type="datetime1">
              <a:rPr lang="fi-FI" smtClean="0"/>
              <a:t>26.4.2021</a:t>
            </a:fld>
            <a:endParaRPr lang="fi-FI" dirty="0"/>
          </a:p>
        </p:txBody>
      </p:sp>
      <p:sp>
        <p:nvSpPr>
          <p:cNvPr id="9" name="Slide Number Placeholder 8"/>
          <p:cNvSpPr>
            <a:spLocks noGrp="1"/>
          </p:cNvSpPr>
          <p:nvPr>
            <p:ph type="sldNum" sz="quarter" idx="4"/>
          </p:nvPr>
        </p:nvSpPr>
        <p:spPr>
          <a:xfrm>
            <a:off x="6587067" y="6297614"/>
            <a:ext cx="48260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pPr>
                <a:defRPr/>
              </a:pPr>
              <a:t>‹#›</a:t>
            </a:fld>
            <a:endParaRPr lang="fi-FI"/>
          </a:p>
        </p:txBody>
      </p:sp>
    </p:spTree>
    <p:extLst>
      <p:ext uri="{BB962C8B-B14F-4D97-AF65-F5344CB8AC3E}">
        <p14:creationId xmlns:p14="http://schemas.microsoft.com/office/powerpoint/2010/main" val="3133785548"/>
      </p:ext>
    </p:extLst>
  </p:cSld>
  <p:clrMap bg1="lt1" tx1="dk1" bg2="lt2" tx2="dk2" accent1="accent1" accent2="accent2" accent3="accent3" accent4="accent4" accent5="accent5" accent6="accent6" hlink="hlink" folHlink="folHlink"/>
  <p:sldLayoutIdLst>
    <p:sldLayoutId id="2147484837" r:id="rId1"/>
    <p:sldLayoutId id="2147484861" r:id="rId2"/>
    <p:sldLayoutId id="2147484839" r:id="rId3"/>
    <p:sldLayoutId id="2147484855" r:id="rId4"/>
    <p:sldLayoutId id="2147484821" r:id="rId5"/>
    <p:sldLayoutId id="2147484847" r:id="rId6"/>
    <p:sldLayoutId id="2147484860" r:id="rId7"/>
    <p:sldLayoutId id="2147484845" r:id="rId8"/>
    <p:sldLayoutId id="2147484850" r:id="rId9"/>
    <p:sldLayoutId id="2147484858" r:id="rId10"/>
    <p:sldLayoutId id="2147484848" r:id="rId11"/>
    <p:sldLayoutId id="2147484856" r:id="rId12"/>
    <p:sldLayoutId id="2147484859" r:id="rId13"/>
    <p:sldLayoutId id="2147484852" r:id="rId14"/>
    <p:sldLayoutId id="2147484857" r:id="rId15"/>
    <p:sldLayoutId id="2147484853" r:id="rId16"/>
    <p:sldLayoutId id="2147484854" r:id="rId17"/>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hyperlink" Target="https://karvi.fi/korkeakoulutus/teema-ja-jarjestelmaarvioinnit/koulutusala-arvioinnit/" TargetMode="External"/><Relationship Id="rId2" Type="http://schemas.openxmlformats.org/officeDocument/2006/relationships/notesSlide" Target="../notesSlides/notesSlide16.xml"/><Relationship Id="rId1" Type="http://schemas.openxmlformats.org/officeDocument/2006/relationships/slideLayout" Target="../slideLayouts/slideLayout10.xml"/><Relationship Id="rId6" Type="http://schemas.openxmlformats.org/officeDocument/2006/relationships/hyperlink" Target="mailto:mira.huusko@karvi.fi" TargetMode="External"/><Relationship Id="rId5" Type="http://schemas.openxmlformats.org/officeDocument/2006/relationships/hyperlink" Target="https://karvi.fi/app/uploads/2020/01/KARVI_0220.pdf" TargetMode="External"/><Relationship Id="rId4" Type="http://schemas.openxmlformats.org/officeDocument/2006/relationships/hyperlink" Target="https://karvi.fi/app/uploads/2020/01/KARVI_012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8EA307F2-DDEB-4974-A638-AC2825E604AF}"/>
              </a:ext>
            </a:extLst>
          </p:cNvPr>
          <p:cNvSpPr>
            <a:spLocks noGrp="1"/>
          </p:cNvSpPr>
          <p:nvPr>
            <p:ph type="subTitle" idx="1"/>
          </p:nvPr>
        </p:nvSpPr>
        <p:spPr/>
        <p:txBody>
          <a:bodyPr>
            <a:normAutofit/>
          </a:bodyPr>
          <a:lstStyle/>
          <a:p>
            <a:endParaRPr lang="fi-FI" dirty="0"/>
          </a:p>
          <a:p>
            <a:endParaRPr lang="fi-FI" dirty="0"/>
          </a:p>
        </p:txBody>
      </p:sp>
      <p:sp>
        <p:nvSpPr>
          <p:cNvPr id="5" name="Otsikko 4">
            <a:extLst>
              <a:ext uri="{FF2B5EF4-FFF2-40B4-BE49-F238E27FC236}">
                <a16:creationId xmlns:a16="http://schemas.microsoft.com/office/drawing/2014/main" id="{82D369E2-46E8-46A7-AFAE-3142D2F64464}"/>
              </a:ext>
            </a:extLst>
          </p:cNvPr>
          <p:cNvSpPr>
            <a:spLocks noGrp="1"/>
          </p:cNvSpPr>
          <p:nvPr>
            <p:ph type="ctrTitle"/>
          </p:nvPr>
        </p:nvSpPr>
        <p:spPr>
          <a:xfrm>
            <a:off x="5107577" y="2470203"/>
            <a:ext cx="6768133" cy="3285138"/>
          </a:xfrm>
        </p:spPr>
        <p:txBody>
          <a:bodyPr/>
          <a:lstStyle/>
          <a:p>
            <a:r>
              <a:rPr lang="fi-FI" sz="4000" dirty="0"/>
              <a:t>Korkeakoulusta työelämään – näkökulmia koulutusalojen arviointien pohjalta</a:t>
            </a:r>
            <a:br>
              <a:rPr lang="fi-FI" sz="4000" dirty="0"/>
            </a:br>
            <a:br>
              <a:rPr lang="fi-FI" sz="4000" dirty="0"/>
            </a:br>
            <a:r>
              <a:rPr lang="fi-FI" sz="2400" b="0" dirty="0"/>
              <a:t>KT</a:t>
            </a:r>
            <a:r>
              <a:rPr lang="fi-FI" sz="2400" dirty="0"/>
              <a:t> </a:t>
            </a:r>
            <a:r>
              <a:rPr lang="fi-FI" sz="2400" b="0" dirty="0"/>
              <a:t>Mira Huusko, arviointiasiantuntija</a:t>
            </a:r>
            <a:br>
              <a:rPr lang="fi-FI" sz="2400" b="0" dirty="0"/>
            </a:br>
            <a:r>
              <a:rPr lang="fi-FI" sz="2400" b="0" dirty="0"/>
              <a:t>Jyväskylän yliopisto ma 26.4.2021</a:t>
            </a:r>
          </a:p>
        </p:txBody>
      </p:sp>
    </p:spTree>
    <p:extLst>
      <p:ext uri="{BB962C8B-B14F-4D97-AF65-F5344CB8AC3E}">
        <p14:creationId xmlns:p14="http://schemas.microsoft.com/office/powerpoint/2010/main" val="3937739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5747A01-6A92-40CB-A2C5-D1982C16BFB1}"/>
              </a:ext>
            </a:extLst>
          </p:cNvPr>
          <p:cNvGraphicFramePr>
            <a:graphicFrameLocks/>
          </p:cNvGraphicFramePr>
          <p:nvPr>
            <p:extLst>
              <p:ext uri="{D42A27DB-BD31-4B8C-83A1-F6EECF244321}">
                <p14:modId xmlns:p14="http://schemas.microsoft.com/office/powerpoint/2010/main" val="1977437201"/>
              </p:ext>
            </p:extLst>
          </p:nvPr>
        </p:nvGraphicFramePr>
        <p:xfrm>
          <a:off x="1985818" y="203200"/>
          <a:ext cx="8220364" cy="6520873"/>
        </p:xfrm>
        <a:graphic>
          <a:graphicData uri="http://schemas.openxmlformats.org/drawingml/2006/chart">
            <c:chart xmlns:c="http://schemas.openxmlformats.org/drawingml/2006/chart" xmlns:r="http://schemas.openxmlformats.org/officeDocument/2006/relationships" r:id="rId3"/>
          </a:graphicData>
        </a:graphic>
      </p:graphicFrame>
      <p:sp>
        <p:nvSpPr>
          <p:cNvPr id="3" name="Nuoli: Oikea 2">
            <a:extLst>
              <a:ext uri="{FF2B5EF4-FFF2-40B4-BE49-F238E27FC236}">
                <a16:creationId xmlns:a16="http://schemas.microsoft.com/office/drawing/2014/main" id="{8C95ED38-C879-4E1F-8D31-57ACF76664AB}"/>
              </a:ext>
            </a:extLst>
          </p:cNvPr>
          <p:cNvSpPr/>
          <p:nvPr/>
        </p:nvSpPr>
        <p:spPr>
          <a:xfrm rot="20722771">
            <a:off x="1083074" y="3740727"/>
            <a:ext cx="1224035" cy="443345"/>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4" name="Nuoli: Oikea 3">
            <a:extLst>
              <a:ext uri="{FF2B5EF4-FFF2-40B4-BE49-F238E27FC236}">
                <a16:creationId xmlns:a16="http://schemas.microsoft.com/office/drawing/2014/main" id="{57CDC286-ED75-4FB6-9538-4D86C0A4C051}"/>
              </a:ext>
            </a:extLst>
          </p:cNvPr>
          <p:cNvSpPr/>
          <p:nvPr/>
        </p:nvSpPr>
        <p:spPr>
          <a:xfrm rot="749333">
            <a:off x="2185793" y="1326727"/>
            <a:ext cx="1216854" cy="470873"/>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0999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79606281-03D9-4E6E-8733-38A2E5C38C8C}"/>
              </a:ext>
            </a:extLst>
          </p:cNvPr>
          <p:cNvSpPr>
            <a:spLocks noGrp="1"/>
          </p:cNvSpPr>
          <p:nvPr>
            <p:ph type="ctrTitle"/>
          </p:nvPr>
        </p:nvSpPr>
        <p:spPr>
          <a:xfrm>
            <a:off x="312473" y="212252"/>
            <a:ext cx="10729383" cy="1195798"/>
          </a:xfrm>
        </p:spPr>
        <p:txBody>
          <a:bodyPr/>
          <a:lstStyle/>
          <a:p>
            <a:pPr>
              <a:defRPr sz="1400" b="0" i="0" u="none" strike="noStrike" kern="1200" spc="0" baseline="0">
                <a:solidFill>
                  <a:prstClr val="black">
                    <a:lumMod val="65000"/>
                    <a:lumOff val="35000"/>
                  </a:prstClr>
                </a:solidFill>
                <a:latin typeface="+mn-lt"/>
                <a:ea typeface="+mn-ea"/>
                <a:cs typeface="+mn-cs"/>
              </a:defRPr>
            </a:pPr>
            <a:r>
              <a:rPr lang="fi-FI" sz="2000" spc="0" dirty="0">
                <a:solidFill>
                  <a:schemeClr val="accent1"/>
                </a:solidFill>
              </a:rPr>
              <a:t>Yhteiskuntatieteellinen ala, Maistereiden uraseuranta</a:t>
            </a:r>
            <a:br>
              <a:rPr lang="fi-FI" sz="2000" spc="0" dirty="0">
                <a:solidFill>
                  <a:schemeClr val="accent1"/>
                </a:solidFill>
              </a:rPr>
            </a:br>
            <a:r>
              <a:rPr lang="fi-FI" sz="2000" spc="0" dirty="0">
                <a:solidFill>
                  <a:schemeClr val="accent1"/>
                </a:solidFill>
              </a:rPr>
              <a:t>Taidon tärkeys vastaajan nykyisessä työssä (n = 579)</a:t>
            </a:r>
            <a:br>
              <a:rPr lang="fi-FI" sz="2000" spc="0" dirty="0">
                <a:solidFill>
                  <a:prstClr val="black">
                    <a:lumMod val="65000"/>
                    <a:lumOff val="35000"/>
                  </a:prstClr>
                </a:solidFill>
              </a:rPr>
            </a:br>
            <a:endParaRPr lang="fi-FI" sz="2000" dirty="0"/>
          </a:p>
        </p:txBody>
      </p:sp>
      <p:sp>
        <p:nvSpPr>
          <p:cNvPr id="5" name="Päivämäärän paikkamerkki 4">
            <a:extLst>
              <a:ext uri="{FF2B5EF4-FFF2-40B4-BE49-F238E27FC236}">
                <a16:creationId xmlns:a16="http://schemas.microsoft.com/office/drawing/2014/main" id="{18B1133B-CB1F-4B7D-8172-908F4D833CA5}"/>
              </a:ext>
            </a:extLst>
          </p:cNvPr>
          <p:cNvSpPr>
            <a:spLocks noGrp="1"/>
          </p:cNvSpPr>
          <p:nvPr>
            <p:ph type="dt" sz="half" idx="15"/>
          </p:nvPr>
        </p:nvSpPr>
        <p:spPr/>
        <p:txBody>
          <a:bodyPr/>
          <a:lstStyle/>
          <a:p>
            <a:pPr>
              <a:defRPr/>
            </a:pPr>
            <a:fld id="{BACC866E-17CE-4BA3-AC10-2F2207232F9F}" type="datetime1">
              <a:rPr lang="fi-FI" smtClean="0"/>
              <a:t>26.4.2021</a:t>
            </a:fld>
            <a:endParaRPr lang="fi-FI"/>
          </a:p>
        </p:txBody>
      </p:sp>
      <p:sp>
        <p:nvSpPr>
          <p:cNvPr id="6" name="Dian numeron paikkamerkki 5">
            <a:extLst>
              <a:ext uri="{FF2B5EF4-FFF2-40B4-BE49-F238E27FC236}">
                <a16:creationId xmlns:a16="http://schemas.microsoft.com/office/drawing/2014/main" id="{3D190488-47C1-4A88-A106-EF3E37D95088}"/>
              </a:ext>
            </a:extLst>
          </p:cNvPr>
          <p:cNvSpPr>
            <a:spLocks noGrp="1"/>
          </p:cNvSpPr>
          <p:nvPr>
            <p:ph type="sldNum" sz="quarter" idx="17"/>
          </p:nvPr>
        </p:nvSpPr>
        <p:spPr/>
        <p:txBody>
          <a:bodyPr/>
          <a:lstStyle/>
          <a:p>
            <a:pPr>
              <a:defRPr/>
            </a:pPr>
            <a:fld id="{1C07628F-9402-FB47-93B5-FC3C3BFEEBE0}" type="slidenum">
              <a:rPr lang="fi-FI" smtClean="0"/>
              <a:pPr>
                <a:defRPr/>
              </a:pPr>
              <a:t>11</a:t>
            </a:fld>
            <a:endParaRPr lang="fi-FI"/>
          </a:p>
        </p:txBody>
      </p:sp>
      <p:graphicFrame>
        <p:nvGraphicFramePr>
          <p:cNvPr id="10" name="Chart 1">
            <a:extLst>
              <a:ext uri="{FF2B5EF4-FFF2-40B4-BE49-F238E27FC236}">
                <a16:creationId xmlns:a16="http://schemas.microsoft.com/office/drawing/2014/main" id="{033A2052-DEEF-44DE-B2E9-E923AE812905}"/>
              </a:ext>
            </a:extLst>
          </p:cNvPr>
          <p:cNvGraphicFramePr>
            <a:graphicFrameLocks/>
          </p:cNvGraphicFramePr>
          <p:nvPr>
            <p:extLst>
              <p:ext uri="{D42A27DB-BD31-4B8C-83A1-F6EECF244321}">
                <p14:modId xmlns:p14="http://schemas.microsoft.com/office/powerpoint/2010/main" val="2086480318"/>
              </p:ext>
            </p:extLst>
          </p:nvPr>
        </p:nvGraphicFramePr>
        <p:xfrm>
          <a:off x="1450110" y="600364"/>
          <a:ext cx="9356436" cy="6045384"/>
        </p:xfrm>
        <a:graphic>
          <a:graphicData uri="http://schemas.openxmlformats.org/drawingml/2006/chart">
            <c:chart xmlns:c="http://schemas.openxmlformats.org/drawingml/2006/chart" xmlns:r="http://schemas.openxmlformats.org/officeDocument/2006/relationships" r:id="rId3"/>
          </a:graphicData>
        </a:graphic>
      </p:graphicFrame>
      <p:sp>
        <p:nvSpPr>
          <p:cNvPr id="11" name="Nuoli: Oikea 10">
            <a:extLst>
              <a:ext uri="{FF2B5EF4-FFF2-40B4-BE49-F238E27FC236}">
                <a16:creationId xmlns:a16="http://schemas.microsoft.com/office/drawing/2014/main" id="{A8BEF6A7-B8DD-47C7-AC0E-1DFFC0216849}"/>
              </a:ext>
            </a:extLst>
          </p:cNvPr>
          <p:cNvSpPr/>
          <p:nvPr/>
        </p:nvSpPr>
        <p:spPr>
          <a:xfrm rot="20722771">
            <a:off x="602783" y="3509819"/>
            <a:ext cx="1224035" cy="443345"/>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Nuoli: Oikea 11">
            <a:extLst>
              <a:ext uri="{FF2B5EF4-FFF2-40B4-BE49-F238E27FC236}">
                <a16:creationId xmlns:a16="http://schemas.microsoft.com/office/drawing/2014/main" id="{297D6A5E-85EA-4AB2-BD0C-14E32D0F819B}"/>
              </a:ext>
            </a:extLst>
          </p:cNvPr>
          <p:cNvSpPr/>
          <p:nvPr/>
        </p:nvSpPr>
        <p:spPr>
          <a:xfrm rot="1110385">
            <a:off x="2329048" y="928020"/>
            <a:ext cx="1289785" cy="500339"/>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959182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26FFA780-B284-422C-A61E-5F814D5E585F}"/>
              </a:ext>
            </a:extLst>
          </p:cNvPr>
          <p:cNvSpPr>
            <a:spLocks noGrp="1"/>
          </p:cNvSpPr>
          <p:nvPr>
            <p:ph sz="quarter" idx="14"/>
          </p:nvPr>
        </p:nvSpPr>
        <p:spPr>
          <a:xfrm>
            <a:off x="721784" y="1436416"/>
            <a:ext cx="10729383" cy="4250891"/>
          </a:xfrm>
        </p:spPr>
        <p:txBody>
          <a:bodyPr/>
          <a:lstStyle/>
          <a:p>
            <a:pPr marL="342900" indent="-342900">
              <a:spcAft>
                <a:spcPts val="1200"/>
              </a:spcAft>
              <a:buFont typeface="Wingdings" panose="05000000000000000000" pitchFamily="2" charset="2"/>
              <a:buChar char="§"/>
            </a:pPr>
            <a:r>
              <a:rPr lang="fi-FI" sz="2000" dirty="0">
                <a:solidFill>
                  <a:srgbClr val="0D93D2"/>
                </a:solidFill>
                <a:latin typeface="+mn-lt"/>
              </a:rPr>
              <a:t>Humanistisilta </a:t>
            </a:r>
            <a:r>
              <a:rPr lang="fi-FI" sz="2000" dirty="0">
                <a:solidFill>
                  <a:schemeClr val="accent1"/>
                </a:solidFill>
                <a:latin typeface="+mn-lt"/>
              </a:rPr>
              <a:t>aloilta</a:t>
            </a:r>
            <a:r>
              <a:rPr lang="fi-FI" sz="2000" dirty="0">
                <a:solidFill>
                  <a:srgbClr val="0D93D2"/>
                </a:solidFill>
                <a:latin typeface="+mn-lt"/>
              </a:rPr>
              <a:t> </a:t>
            </a:r>
            <a:r>
              <a:rPr lang="fi-FI" sz="2000" b="0" dirty="0">
                <a:latin typeface="+mn-lt"/>
              </a:rPr>
              <a:t>valmistuneiden substanssiosaaminen on vahvaa ja valmistuneiden kyky kokonaisuuksien hahmottamiseen sekä kriittiseen ajatteluun on hyvä. Koulutus tuottaa monipuolista ja laaja-alaista osaamista, joka mahdollistaa joustavuuden työelämässä.</a:t>
            </a:r>
          </a:p>
          <a:p>
            <a:pPr marL="342900" indent="-342900">
              <a:spcAft>
                <a:spcPts val="1200"/>
              </a:spcAft>
              <a:buFont typeface="Wingdings" panose="05000000000000000000" pitchFamily="2" charset="2"/>
              <a:buChar char="§"/>
            </a:pPr>
            <a:r>
              <a:rPr lang="fi-FI" sz="2000" dirty="0">
                <a:solidFill>
                  <a:schemeClr val="accent1"/>
                </a:solidFill>
                <a:latin typeface="+mn-lt"/>
              </a:rPr>
              <a:t>Yhteiskuntatieteellisellä alalla </a:t>
            </a:r>
            <a:r>
              <a:rPr lang="fi-FI" sz="2000" b="0" dirty="0">
                <a:latin typeface="+mn-lt"/>
              </a:rPr>
              <a:t>työelämärelevanssi on hyvä. Opintojen antamat yleiset valmiudet, kuten laaja-alaisuus, analyysi- ja ongelmanratkaisutaidot sekä kriittinen ajattelu, vastaavat työnantajien toiveita sekä työelämän osaamistarpeita. </a:t>
            </a:r>
          </a:p>
          <a:p>
            <a:pPr marL="342900" indent="-342900">
              <a:spcAft>
                <a:spcPts val="1200"/>
              </a:spcAft>
              <a:buFont typeface="Wingdings" panose="05000000000000000000" pitchFamily="2" charset="2"/>
              <a:buChar char="§"/>
            </a:pPr>
            <a:r>
              <a:rPr lang="fi-FI" sz="2000" b="0" dirty="0"/>
              <a:t>Tarkastelluilla aloilla tunnistetaan tutkinnoissa substanssiosaamisen rinnalla yleisten valmiuksien vahvistaminen, kuten ryhmätyötaidot ja eettiset valmiudet.  </a:t>
            </a:r>
          </a:p>
          <a:p>
            <a:pPr marL="342900" indent="-342900">
              <a:spcAft>
                <a:spcPts val="1200"/>
              </a:spcAft>
              <a:buFont typeface="Wingdings" panose="05000000000000000000" pitchFamily="2" charset="2"/>
              <a:buChar char="§"/>
            </a:pPr>
            <a:r>
              <a:rPr lang="fi-FI" sz="2000" b="0" dirty="0"/>
              <a:t>Digitaalisen osaamisen taitojen kehittäminen pitäisi olla tavoitteena sekä tutkintokoulutuksessa että jatkuvassa oppimisessa. Myös kestävän kehityksen valmiuksiin ja kansainvälisyysosaamisen karttumiseen pitäisi kiinnittää huomiota. </a:t>
            </a:r>
            <a:br>
              <a:rPr lang="fi-FI" sz="2000" dirty="0">
                <a:latin typeface="Georgia" panose="02040502050405020303" pitchFamily="18" charset="0"/>
              </a:rPr>
            </a:br>
            <a:endParaRPr lang="fi-FI" sz="2000" dirty="0"/>
          </a:p>
        </p:txBody>
      </p:sp>
      <p:sp>
        <p:nvSpPr>
          <p:cNvPr id="11" name="Tekstiruutu 10">
            <a:extLst>
              <a:ext uri="{FF2B5EF4-FFF2-40B4-BE49-F238E27FC236}">
                <a16:creationId xmlns:a16="http://schemas.microsoft.com/office/drawing/2014/main" id="{3C983E54-E08E-4973-848B-3103130BDC69}"/>
              </a:ext>
            </a:extLst>
          </p:cNvPr>
          <p:cNvSpPr txBox="1"/>
          <p:nvPr/>
        </p:nvSpPr>
        <p:spPr>
          <a:xfrm>
            <a:off x="535938" y="333436"/>
            <a:ext cx="10848341" cy="786704"/>
          </a:xfrm>
          <a:prstGeom prst="homePlate">
            <a:avLst/>
          </a:prstGeom>
          <a:solidFill>
            <a:srgbClr val="0D93D2"/>
          </a:solidFill>
        </p:spPr>
        <p:txBody>
          <a:bodyPr wrap="square" lIns="144000" tIns="36000" rIns="72000" bIns="36000" rtlCol="0" anchor="ctr">
            <a:noAutofit/>
          </a:bodyPr>
          <a:lstStyle/>
          <a:p>
            <a:r>
              <a:rPr lang="fi-FI" b="1" dirty="0">
                <a:solidFill>
                  <a:schemeClr val="bg1"/>
                </a:solidFill>
              </a:rPr>
              <a:t>Koulutusaloilta valmistuneiden vahvuuksia</a:t>
            </a:r>
            <a:endParaRPr lang="fi-FI" b="1" dirty="0">
              <a:solidFill>
                <a:srgbClr val="FF0000"/>
              </a:solidFill>
            </a:endParaRPr>
          </a:p>
        </p:txBody>
      </p:sp>
    </p:spTree>
    <p:extLst>
      <p:ext uri="{BB962C8B-B14F-4D97-AF65-F5344CB8AC3E}">
        <p14:creationId xmlns:p14="http://schemas.microsoft.com/office/powerpoint/2010/main" val="2308590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547C97B3-AFB5-4EDF-BA16-E63D4BD94D83}"/>
              </a:ext>
            </a:extLst>
          </p:cNvPr>
          <p:cNvSpPr txBox="1"/>
          <p:nvPr/>
        </p:nvSpPr>
        <p:spPr>
          <a:xfrm>
            <a:off x="507547" y="1501500"/>
            <a:ext cx="11176906" cy="3662541"/>
          </a:xfrm>
          <a:prstGeom prst="rect">
            <a:avLst/>
          </a:prstGeom>
          <a:noFill/>
        </p:spPr>
        <p:txBody>
          <a:bodyPr wrap="square" lIns="0" tIns="0" rIns="0" bIns="0" rtlCol="0" anchor="t">
            <a:spAutoFit/>
          </a:bodyPr>
          <a:lstStyle/>
          <a:p>
            <a:pPr marL="342900" indent="-342900">
              <a:spcAft>
                <a:spcPts val="1200"/>
              </a:spcAft>
              <a:buFont typeface="Wingdings" panose="05000000000000000000" pitchFamily="2" charset="2"/>
              <a:buChar char="§"/>
            </a:pPr>
            <a:r>
              <a:rPr lang="fi-FI" sz="2000" b="1" dirty="0">
                <a:solidFill>
                  <a:schemeClr val="accent1"/>
                </a:solidFill>
              </a:rPr>
              <a:t>Humanistisella alalla </a:t>
            </a:r>
            <a:r>
              <a:rPr lang="fi-FI" sz="2000" dirty="0"/>
              <a:t>työelämärelevanssi tulee ottaa paremmin huomioon koulutuksen suunnittelussa ja opiskelijoiden ohjauksessa. Harjoittelumahdollisuuksia on lisättävä sekä kandidaatti- että maisterivaiheessa, samoin yhteistyötä alumnien kanssa. Opinnoissa on panostettava enemmän työelämätaitojen kehittämiseen.</a:t>
            </a:r>
          </a:p>
          <a:p>
            <a:pPr marL="342900" indent="-342900">
              <a:spcAft>
                <a:spcPts val="1200"/>
              </a:spcAft>
              <a:buFont typeface="Wingdings" panose="05000000000000000000" pitchFamily="2" charset="2"/>
              <a:buChar char="§"/>
            </a:pPr>
            <a:r>
              <a:rPr lang="fi-FI" sz="2000" b="1" dirty="0">
                <a:solidFill>
                  <a:schemeClr val="accent1"/>
                </a:solidFill>
              </a:rPr>
              <a:t>Osaamisen näkyväksi tekemisen ja sanoittamisen </a:t>
            </a:r>
            <a:r>
              <a:rPr lang="fi-FI" sz="2000" dirty="0"/>
              <a:t>harjoittelun tulee olla nykyistä systemaattisempaa opintojen alusta lähtien, jotta käsitys osaamisesta konkretisoituisi opiskelijalle itselleen opintojen eri vaiheissa. Osaamisen sanoittamisen harjoittelu auttaisi opiskelijoita suunnittelemaan paremmin opintojaan, arvioimaan oman osaamisensa kehittymistä sekä kuvaamaan paremmin osaamistaan hakeutuessaan työmarkkinoille. Osaamiskokonaisuuksien näkyväksi tekemiseen tulee varata aikaa ja resursseja kussakin korkeakoulussa. </a:t>
            </a:r>
          </a:p>
        </p:txBody>
      </p:sp>
      <p:sp>
        <p:nvSpPr>
          <p:cNvPr id="6" name="Otsikko 5">
            <a:extLst>
              <a:ext uri="{FF2B5EF4-FFF2-40B4-BE49-F238E27FC236}">
                <a16:creationId xmlns:a16="http://schemas.microsoft.com/office/drawing/2014/main" id="{27645018-1AD4-4121-84BF-D409B6D6AEBE}"/>
              </a:ext>
            </a:extLst>
          </p:cNvPr>
          <p:cNvSpPr>
            <a:spLocks noGrp="1"/>
          </p:cNvSpPr>
          <p:nvPr>
            <p:ph type="ctrTitle"/>
          </p:nvPr>
        </p:nvSpPr>
        <p:spPr/>
        <p:txBody>
          <a:bodyPr/>
          <a:lstStyle/>
          <a:p>
            <a:r>
              <a:rPr lang="fi-FI" dirty="0">
                <a:solidFill>
                  <a:schemeClr val="accent1"/>
                </a:solidFill>
              </a:rPr>
              <a:t>Mitä kannattaisi huomioida humanistisella alalla?</a:t>
            </a:r>
          </a:p>
        </p:txBody>
      </p:sp>
    </p:spTree>
    <p:extLst>
      <p:ext uri="{BB962C8B-B14F-4D97-AF65-F5344CB8AC3E}">
        <p14:creationId xmlns:p14="http://schemas.microsoft.com/office/powerpoint/2010/main" val="3133414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547C97B3-AFB5-4EDF-BA16-E63D4BD94D83}"/>
              </a:ext>
            </a:extLst>
          </p:cNvPr>
          <p:cNvSpPr txBox="1"/>
          <p:nvPr/>
        </p:nvSpPr>
        <p:spPr>
          <a:xfrm>
            <a:off x="507547" y="1501500"/>
            <a:ext cx="11176906" cy="2769989"/>
          </a:xfrm>
          <a:prstGeom prst="rect">
            <a:avLst/>
          </a:prstGeom>
          <a:noFill/>
        </p:spPr>
        <p:txBody>
          <a:bodyPr wrap="square" lIns="0" tIns="0" rIns="0" bIns="0" rtlCol="0" anchor="t">
            <a:spAutoFit/>
          </a:bodyPr>
          <a:lstStyle/>
          <a:p>
            <a:pPr marL="342900" indent="-342900">
              <a:spcAft>
                <a:spcPts val="1200"/>
              </a:spcAft>
              <a:buFont typeface="Wingdings" panose="05000000000000000000" pitchFamily="2" charset="2"/>
              <a:buChar char="§"/>
            </a:pPr>
            <a:r>
              <a:rPr lang="fi-FI" sz="2000" b="1" dirty="0">
                <a:solidFill>
                  <a:schemeClr val="accent1"/>
                </a:solidFill>
              </a:rPr>
              <a:t>Yhteiskuntatieteellisen alan </a:t>
            </a:r>
            <a:r>
              <a:rPr lang="fi-FI" sz="2000" dirty="0"/>
              <a:t>opiskelijoilla on haasteita nähdä tutkintojen työelämärelevanssia sekä tunnistaa omaa osaamistaan etenkin geneerisillä yhteiskuntatieteiden koulutusaloilla. Yhteiskuntatieteellisen alan tutkinnoilla näyttää olevan korkea työelämärelevanssi toisaalta juuri niiden geneerisyyden takia, mutta samaan aikaan opiskelijat pitävät geneerisyyttä siitä puuttuvan käytännönläheisyyden takia ongelmallisena. </a:t>
            </a:r>
          </a:p>
          <a:p>
            <a:pPr marL="342900" indent="-342900">
              <a:spcAft>
                <a:spcPts val="1200"/>
              </a:spcAft>
              <a:buFont typeface="Wingdings" panose="05000000000000000000" pitchFamily="2" charset="2"/>
              <a:buChar char="§"/>
            </a:pPr>
            <a:r>
              <a:rPr lang="fi-FI" sz="2000" dirty="0"/>
              <a:t>Tutkinto-ohjelmissa on tarpeellista kirkastaa tutkinto-ohjelman opiskelijalle tuottama osaaminen, tavoitellut taidot ja kuvata ne selkeästi tutkinto-ohjelman osaamistavoitteissa. </a:t>
            </a:r>
          </a:p>
          <a:p>
            <a:pPr marL="342900" indent="-342900">
              <a:spcAft>
                <a:spcPts val="1200"/>
              </a:spcAft>
              <a:buFont typeface="Wingdings" panose="05000000000000000000" pitchFamily="2" charset="2"/>
              <a:buChar char="§"/>
            </a:pPr>
            <a:r>
              <a:rPr lang="fi-FI" sz="2000" dirty="0"/>
              <a:t>Opiskelijoiden kykyä tunnistaa omaa osaamista tulee tukea paremmin.</a:t>
            </a:r>
          </a:p>
        </p:txBody>
      </p:sp>
      <p:sp>
        <p:nvSpPr>
          <p:cNvPr id="6" name="Otsikko 5">
            <a:extLst>
              <a:ext uri="{FF2B5EF4-FFF2-40B4-BE49-F238E27FC236}">
                <a16:creationId xmlns:a16="http://schemas.microsoft.com/office/drawing/2014/main" id="{27645018-1AD4-4121-84BF-D409B6D6AEBE}"/>
              </a:ext>
            </a:extLst>
          </p:cNvPr>
          <p:cNvSpPr>
            <a:spLocks noGrp="1"/>
          </p:cNvSpPr>
          <p:nvPr>
            <p:ph type="ctrTitle"/>
          </p:nvPr>
        </p:nvSpPr>
        <p:spPr/>
        <p:txBody>
          <a:bodyPr/>
          <a:lstStyle/>
          <a:p>
            <a:r>
              <a:rPr lang="fi-FI" dirty="0">
                <a:solidFill>
                  <a:schemeClr val="accent1"/>
                </a:solidFill>
              </a:rPr>
              <a:t>Mitä kannattaisi huomioida yhteiskuntatieteellisellä alalla?</a:t>
            </a:r>
          </a:p>
        </p:txBody>
      </p:sp>
    </p:spTree>
    <p:extLst>
      <p:ext uri="{BB962C8B-B14F-4D97-AF65-F5344CB8AC3E}">
        <p14:creationId xmlns:p14="http://schemas.microsoft.com/office/powerpoint/2010/main" val="1314756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5D9B4A-30DC-409D-BED9-224EAEA695F1}"/>
              </a:ext>
            </a:extLst>
          </p:cNvPr>
          <p:cNvSpPr>
            <a:spLocks noGrp="1"/>
          </p:cNvSpPr>
          <p:nvPr>
            <p:ph type="ctrTitle"/>
          </p:nvPr>
        </p:nvSpPr>
        <p:spPr/>
        <p:txBody>
          <a:bodyPr/>
          <a:lstStyle/>
          <a:p>
            <a:r>
              <a:rPr lang="fi-FI" dirty="0">
                <a:solidFill>
                  <a:schemeClr val="accent1"/>
                </a:solidFill>
              </a:rPr>
              <a:t>Vinkkejä valmistumisvaiheessa oleville opiskelijoille</a:t>
            </a:r>
          </a:p>
        </p:txBody>
      </p:sp>
      <p:sp>
        <p:nvSpPr>
          <p:cNvPr id="3" name="Sisällön paikkamerkki 2">
            <a:extLst>
              <a:ext uri="{FF2B5EF4-FFF2-40B4-BE49-F238E27FC236}">
                <a16:creationId xmlns:a16="http://schemas.microsoft.com/office/drawing/2014/main" id="{7E8D9EA2-E99E-4C06-832D-7845F0B0BBBE}"/>
              </a:ext>
            </a:extLst>
          </p:cNvPr>
          <p:cNvSpPr>
            <a:spLocks noGrp="1"/>
          </p:cNvSpPr>
          <p:nvPr>
            <p:ph sz="quarter" idx="14"/>
          </p:nvPr>
        </p:nvSpPr>
        <p:spPr>
          <a:xfrm>
            <a:off x="740832" y="1303554"/>
            <a:ext cx="10729383" cy="4250891"/>
          </a:xfrm>
        </p:spPr>
        <p:txBody>
          <a:bodyPr/>
          <a:lstStyle/>
          <a:p>
            <a:pPr marL="342900" indent="-342900">
              <a:buFont typeface="Wingdings" panose="05000000000000000000" pitchFamily="2" charset="2"/>
              <a:buChar char="§"/>
            </a:pPr>
            <a:r>
              <a:rPr lang="fi-FI" b="0" dirty="0"/>
              <a:t>Kannattaa miettiä, mitä on oppinut tutkinnosta, vapaa-ajan harrastuksista, ainejärjestö- ja ylioppilaskuntatoiminnasta, opintojen ohella tehdyistä töistä, kansainvälisestä liikkuvuusjaksosta, sivuaineista ja harjoittelusta.</a:t>
            </a:r>
          </a:p>
          <a:p>
            <a:r>
              <a:rPr lang="fi-FI" b="0" dirty="0"/>
              <a:t>	&lt;- Miten sanallistan omaa osaamistani? Mitä osaan, missä olen hyvä, mikä erottaa 	minut muista? </a:t>
            </a:r>
          </a:p>
          <a:p>
            <a:pPr marL="342900" indent="-342900">
              <a:buFont typeface="Wingdings" panose="05000000000000000000" pitchFamily="2" charset="2"/>
              <a:buChar char="§"/>
            </a:pPr>
            <a:r>
              <a:rPr lang="fi-FI" b="0" dirty="0"/>
              <a:t>Voisiko opittua tutkimusosaamista soveltaa myös muilla elämänalueilla: numerotiedon ymmärrys, monimutkaisten asioiden analysointikyky, eri kulttuurien ymmärtäminen?</a:t>
            </a:r>
          </a:p>
          <a:p>
            <a:pPr marL="342900" indent="-342900">
              <a:buFont typeface="Wingdings" panose="05000000000000000000" pitchFamily="2" charset="2"/>
              <a:buChar char="§"/>
            </a:pPr>
            <a:r>
              <a:rPr lang="fi-FI" b="0" dirty="0"/>
              <a:t>Kaikkea ei tarvitse osata valmistuttuaan: oppiminen jatkuu töissä sekä muussa elämässä esim. korkeakoulujen jatkuvan oppimisen tarjonnan kautta. Ensimmäisessä oman alan työpaikassa oppii yleensä paljon sellaista, mitä voi soveltaa tulevissa työpaikoissa.</a:t>
            </a:r>
          </a:p>
          <a:p>
            <a:pPr marL="342900" indent="-342900">
              <a:buFont typeface="Wingdings" panose="05000000000000000000" pitchFamily="2" charset="2"/>
              <a:buChar char="§"/>
            </a:pPr>
            <a:r>
              <a:rPr lang="fi-FI" b="0" dirty="0"/>
              <a:t>Ole aktiivinen somessa (LinkedIn, Twitter), jos se tuntuu sinusta luontevalta. </a:t>
            </a:r>
          </a:p>
          <a:p>
            <a:pPr marL="342900" indent="-342900">
              <a:buFont typeface="Wingdings" panose="05000000000000000000" pitchFamily="2" charset="2"/>
              <a:buChar char="§"/>
            </a:pPr>
            <a:r>
              <a:rPr lang="fi-FI" b="0" dirty="0"/>
              <a:t>Älä jätä opintoja roikkumaan! </a:t>
            </a:r>
          </a:p>
          <a:p>
            <a:pPr marL="342900" indent="-342900">
              <a:buFontTx/>
              <a:buChar char="-"/>
            </a:pPr>
            <a:endParaRPr lang="fi-FI" b="0" dirty="0"/>
          </a:p>
          <a:p>
            <a:pPr marL="342900" indent="-342900">
              <a:buFontTx/>
              <a:buChar char="-"/>
            </a:pPr>
            <a:endParaRPr lang="fi-FI" b="0" dirty="0"/>
          </a:p>
          <a:p>
            <a:pPr marL="342900" indent="-342900">
              <a:buFontTx/>
              <a:buChar char="-"/>
            </a:pPr>
            <a:endParaRPr lang="fi-FI" dirty="0"/>
          </a:p>
        </p:txBody>
      </p:sp>
      <p:sp>
        <p:nvSpPr>
          <p:cNvPr id="4" name="Päivämäärän paikkamerkki 3">
            <a:extLst>
              <a:ext uri="{FF2B5EF4-FFF2-40B4-BE49-F238E27FC236}">
                <a16:creationId xmlns:a16="http://schemas.microsoft.com/office/drawing/2014/main" id="{5CA2CCAA-8C00-474E-9427-6AF1BB50EA75}"/>
              </a:ext>
            </a:extLst>
          </p:cNvPr>
          <p:cNvSpPr>
            <a:spLocks noGrp="1"/>
          </p:cNvSpPr>
          <p:nvPr>
            <p:ph type="dt" sz="half" idx="15"/>
          </p:nvPr>
        </p:nvSpPr>
        <p:spPr/>
        <p:txBody>
          <a:bodyPr/>
          <a:lstStyle/>
          <a:p>
            <a:pPr>
              <a:defRPr/>
            </a:pPr>
            <a:fld id="{894D85A3-5928-4FA8-B074-1A44C471BF7F}" type="datetime1">
              <a:rPr lang="fi-FI" smtClean="0"/>
              <a:t>26.4.2021</a:t>
            </a:fld>
            <a:endParaRPr lang="fi-FI"/>
          </a:p>
        </p:txBody>
      </p:sp>
      <p:sp>
        <p:nvSpPr>
          <p:cNvPr id="5" name="Dian numeron paikkamerkki 4">
            <a:extLst>
              <a:ext uri="{FF2B5EF4-FFF2-40B4-BE49-F238E27FC236}">
                <a16:creationId xmlns:a16="http://schemas.microsoft.com/office/drawing/2014/main" id="{952A464A-E382-4F2F-94A6-FD205EE0C01F}"/>
              </a:ext>
            </a:extLst>
          </p:cNvPr>
          <p:cNvSpPr>
            <a:spLocks noGrp="1"/>
          </p:cNvSpPr>
          <p:nvPr>
            <p:ph type="sldNum" sz="quarter" idx="17"/>
          </p:nvPr>
        </p:nvSpPr>
        <p:spPr/>
        <p:txBody>
          <a:bodyPr/>
          <a:lstStyle/>
          <a:p>
            <a:pPr>
              <a:defRPr/>
            </a:pPr>
            <a:fld id="{1C07628F-9402-FB47-93B5-FC3C3BFEEBE0}" type="slidenum">
              <a:rPr lang="fi-FI" smtClean="0"/>
              <a:pPr>
                <a:defRPr/>
              </a:pPr>
              <a:t>15</a:t>
            </a:fld>
            <a:endParaRPr lang="fi-FI"/>
          </a:p>
        </p:txBody>
      </p:sp>
    </p:spTree>
    <p:extLst>
      <p:ext uri="{BB962C8B-B14F-4D97-AF65-F5344CB8AC3E}">
        <p14:creationId xmlns:p14="http://schemas.microsoft.com/office/powerpoint/2010/main" val="943999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F36083-D6F7-400E-91FC-E6D763411383}"/>
              </a:ext>
            </a:extLst>
          </p:cNvPr>
          <p:cNvSpPr>
            <a:spLocks noGrp="1"/>
          </p:cNvSpPr>
          <p:nvPr>
            <p:ph type="ctrTitle"/>
          </p:nvPr>
        </p:nvSpPr>
        <p:spPr/>
        <p:txBody>
          <a:bodyPr/>
          <a:lstStyle/>
          <a:p>
            <a:r>
              <a:rPr lang="fi-FI" dirty="0">
                <a:solidFill>
                  <a:schemeClr val="accent1"/>
                </a:solidFill>
              </a:rPr>
              <a:t>Lisätietoa</a:t>
            </a:r>
          </a:p>
        </p:txBody>
      </p:sp>
      <p:sp>
        <p:nvSpPr>
          <p:cNvPr id="3" name="Sisällön paikkamerkki 2">
            <a:extLst>
              <a:ext uri="{FF2B5EF4-FFF2-40B4-BE49-F238E27FC236}">
                <a16:creationId xmlns:a16="http://schemas.microsoft.com/office/drawing/2014/main" id="{571D4B7D-AF7A-4F54-AF32-8CC6A63D1ECF}"/>
              </a:ext>
            </a:extLst>
          </p:cNvPr>
          <p:cNvSpPr>
            <a:spLocks noGrp="1"/>
          </p:cNvSpPr>
          <p:nvPr>
            <p:ph sz="quarter" idx="14"/>
          </p:nvPr>
        </p:nvSpPr>
        <p:spPr/>
        <p:txBody>
          <a:bodyPr/>
          <a:lstStyle/>
          <a:p>
            <a:pPr marL="342900" indent="-342900">
              <a:buFontTx/>
              <a:buChar char="-"/>
            </a:pPr>
            <a:r>
              <a:rPr lang="fi-FI" b="0" dirty="0"/>
              <a:t>koulutusala-arvioinnit: </a:t>
            </a:r>
            <a:r>
              <a:rPr lang="fi-FI" b="0" dirty="0">
                <a:hlinkClick r:id="rId3"/>
              </a:rPr>
              <a:t>https://karvi.fi/korkeakoulutus/teema-ja-jarjestelmaarvioinnit/koulutusala-arvioinnit/</a:t>
            </a:r>
            <a:r>
              <a:rPr lang="fi-FI" b="0" dirty="0"/>
              <a:t> </a:t>
            </a:r>
          </a:p>
          <a:p>
            <a:pPr marL="342900" indent="-342900">
              <a:buFontTx/>
              <a:buChar char="-"/>
            </a:pPr>
            <a:r>
              <a:rPr lang="fi-FI" b="0" dirty="0"/>
              <a:t>Humanistisen koulutusalan arviointi: </a:t>
            </a:r>
            <a:r>
              <a:rPr lang="fi-FI" b="0" dirty="0">
                <a:hlinkClick r:id="rId4"/>
              </a:rPr>
              <a:t>https://karvi.fi/app/uploads/2020/01/KARVI_0120.pdf</a:t>
            </a:r>
            <a:r>
              <a:rPr lang="fi-FI" b="0" dirty="0"/>
              <a:t> </a:t>
            </a:r>
          </a:p>
          <a:p>
            <a:pPr marL="342900" indent="-342900">
              <a:buFontTx/>
              <a:buChar char="-"/>
            </a:pPr>
            <a:r>
              <a:rPr lang="fi-FI" b="0" dirty="0"/>
              <a:t>Yhteiskuntatieteellisen koulutusalan arviointi: </a:t>
            </a:r>
            <a:r>
              <a:rPr lang="fi-FI" b="0" dirty="0">
                <a:hlinkClick r:id="rId5"/>
              </a:rPr>
              <a:t>https://karvi.fi/app/uploads/2020/01/KARVI_0220.pdf</a:t>
            </a:r>
            <a:r>
              <a:rPr lang="fi-FI" b="0" dirty="0"/>
              <a:t> </a:t>
            </a:r>
          </a:p>
          <a:p>
            <a:pPr marL="342900" indent="-342900">
              <a:buFontTx/>
              <a:buChar char="-"/>
            </a:pPr>
            <a:r>
              <a:rPr lang="fi-FI" b="0" dirty="0">
                <a:hlinkClick r:id="rId6"/>
              </a:rPr>
              <a:t>mira.huusko@karvi.fi</a:t>
            </a:r>
            <a:r>
              <a:rPr lang="fi-FI" b="0" dirty="0"/>
              <a:t> </a:t>
            </a:r>
            <a:endParaRPr lang="fi-FI" dirty="0"/>
          </a:p>
        </p:txBody>
      </p:sp>
      <p:sp>
        <p:nvSpPr>
          <p:cNvPr id="4" name="Päivämäärän paikkamerkki 3">
            <a:extLst>
              <a:ext uri="{FF2B5EF4-FFF2-40B4-BE49-F238E27FC236}">
                <a16:creationId xmlns:a16="http://schemas.microsoft.com/office/drawing/2014/main" id="{D1E59DC4-8B84-48F3-AAFE-84FC3AA3A559}"/>
              </a:ext>
            </a:extLst>
          </p:cNvPr>
          <p:cNvSpPr>
            <a:spLocks noGrp="1"/>
          </p:cNvSpPr>
          <p:nvPr>
            <p:ph type="dt" sz="half" idx="15"/>
          </p:nvPr>
        </p:nvSpPr>
        <p:spPr/>
        <p:txBody>
          <a:bodyPr/>
          <a:lstStyle/>
          <a:p>
            <a:pPr>
              <a:defRPr/>
            </a:pPr>
            <a:fld id="{894D85A3-5928-4FA8-B074-1A44C471BF7F}" type="datetime1">
              <a:rPr lang="fi-FI" smtClean="0"/>
              <a:t>26.4.2021</a:t>
            </a:fld>
            <a:endParaRPr lang="fi-FI" dirty="0"/>
          </a:p>
        </p:txBody>
      </p:sp>
      <p:sp>
        <p:nvSpPr>
          <p:cNvPr id="5" name="Dian numeron paikkamerkki 4">
            <a:extLst>
              <a:ext uri="{FF2B5EF4-FFF2-40B4-BE49-F238E27FC236}">
                <a16:creationId xmlns:a16="http://schemas.microsoft.com/office/drawing/2014/main" id="{AD06D59B-FC8F-4BA8-9A15-43873A31E4D9}"/>
              </a:ext>
            </a:extLst>
          </p:cNvPr>
          <p:cNvSpPr>
            <a:spLocks noGrp="1"/>
          </p:cNvSpPr>
          <p:nvPr>
            <p:ph type="sldNum" sz="quarter" idx="17"/>
          </p:nvPr>
        </p:nvSpPr>
        <p:spPr/>
        <p:txBody>
          <a:bodyPr/>
          <a:lstStyle/>
          <a:p>
            <a:pPr>
              <a:defRPr/>
            </a:pPr>
            <a:fld id="{1C07628F-9402-FB47-93B5-FC3C3BFEEBE0}" type="slidenum">
              <a:rPr lang="fi-FI" smtClean="0"/>
              <a:pPr>
                <a:defRPr/>
              </a:pPr>
              <a:t>16</a:t>
            </a:fld>
            <a:endParaRPr lang="fi-FI"/>
          </a:p>
        </p:txBody>
      </p:sp>
    </p:spTree>
    <p:extLst>
      <p:ext uri="{BB962C8B-B14F-4D97-AF65-F5344CB8AC3E}">
        <p14:creationId xmlns:p14="http://schemas.microsoft.com/office/powerpoint/2010/main" val="368514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A86EE57-08C5-4559-869F-DA7B3C71AD20}"/>
              </a:ext>
            </a:extLst>
          </p:cNvPr>
          <p:cNvSpPr txBox="1">
            <a:spLocks/>
          </p:cNvSpPr>
          <p:nvPr/>
        </p:nvSpPr>
        <p:spPr>
          <a:xfrm>
            <a:off x="3804108" y="3868844"/>
            <a:ext cx="7633149" cy="856872"/>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a:lstStyle>
          <a:p>
            <a:pPr algn="l"/>
            <a:endParaRPr lang="fi-FI" b="1" dirty="0">
              <a:latin typeface="Vinkel Rg" panose="020B0502040202010108" pitchFamily="34" charset="0"/>
            </a:endParaRPr>
          </a:p>
        </p:txBody>
      </p:sp>
      <p:sp>
        <p:nvSpPr>
          <p:cNvPr id="2" name="Suorakulmio 1">
            <a:extLst>
              <a:ext uri="{FF2B5EF4-FFF2-40B4-BE49-F238E27FC236}">
                <a16:creationId xmlns:a16="http://schemas.microsoft.com/office/drawing/2014/main" id="{0F797FF4-6E2B-4469-B81F-2326C805FECF}"/>
              </a:ext>
            </a:extLst>
          </p:cNvPr>
          <p:cNvSpPr/>
          <p:nvPr/>
        </p:nvSpPr>
        <p:spPr>
          <a:xfrm>
            <a:off x="794268" y="2972219"/>
            <a:ext cx="2410581" cy="17932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fi-FI" sz="2800" b="1" dirty="0">
                <a:solidFill>
                  <a:schemeClr val="tx2"/>
                </a:solidFill>
              </a:rPr>
              <a:t>Arvioinnissa tarkasteltiin</a:t>
            </a:r>
          </a:p>
        </p:txBody>
      </p:sp>
      <p:sp>
        <p:nvSpPr>
          <p:cNvPr id="10" name="Suorakulmio 9">
            <a:extLst>
              <a:ext uri="{FF2B5EF4-FFF2-40B4-BE49-F238E27FC236}">
                <a16:creationId xmlns:a16="http://schemas.microsoft.com/office/drawing/2014/main" id="{E202591A-6BF8-49BE-9519-9E6340A67C27}"/>
              </a:ext>
            </a:extLst>
          </p:cNvPr>
          <p:cNvSpPr/>
          <p:nvPr/>
        </p:nvSpPr>
        <p:spPr>
          <a:xfrm>
            <a:off x="641684" y="1085904"/>
            <a:ext cx="2334630" cy="149818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fi-FI" sz="2800" b="1" dirty="0">
                <a:solidFill>
                  <a:schemeClr val="bg1"/>
                </a:solidFill>
              </a:rPr>
              <a:t>Arvioinnin tarkoitus oli</a:t>
            </a:r>
          </a:p>
        </p:txBody>
      </p:sp>
      <p:sp>
        <p:nvSpPr>
          <p:cNvPr id="12" name="Suorakulmio 11">
            <a:extLst>
              <a:ext uri="{FF2B5EF4-FFF2-40B4-BE49-F238E27FC236}">
                <a16:creationId xmlns:a16="http://schemas.microsoft.com/office/drawing/2014/main" id="{104FA49A-02D1-4197-ABA4-791869897D67}"/>
              </a:ext>
            </a:extLst>
          </p:cNvPr>
          <p:cNvSpPr/>
          <p:nvPr/>
        </p:nvSpPr>
        <p:spPr>
          <a:xfrm>
            <a:off x="3642153" y="927055"/>
            <a:ext cx="7985607" cy="1815882"/>
          </a:xfrm>
          <a:prstGeom prst="rect">
            <a:avLst/>
          </a:prstGeom>
          <a:solidFill>
            <a:srgbClr val="0D93D2">
              <a:alpha val="80000"/>
            </a:srgbClr>
          </a:solidFill>
        </p:spPr>
        <p:txBody>
          <a:bodyPr wrap="square">
            <a:spAutoFit/>
          </a:bodyPr>
          <a:lstStyle/>
          <a:p>
            <a:r>
              <a:rPr lang="fi-FI" sz="2800" dirty="0">
                <a:solidFill>
                  <a:schemeClr val="bg1"/>
                </a:solidFill>
              </a:rPr>
              <a:t>   	tuottaa kokonaiskuva ja tietoa alan 	</a:t>
            </a:r>
            <a:r>
              <a:rPr lang="fi-FI" sz="2800" b="1" dirty="0">
                <a:solidFill>
                  <a:schemeClr val="bg1"/>
                </a:solidFill>
              </a:rPr>
              <a:t>koulutustarjonnan tilasta</a:t>
            </a:r>
            <a:r>
              <a:rPr lang="fi-FI" sz="2800" dirty="0">
                <a:solidFill>
                  <a:schemeClr val="bg1"/>
                </a:solidFill>
              </a:rPr>
              <a:t>, tutkintojen 	</a:t>
            </a:r>
            <a:r>
              <a:rPr lang="fi-FI" sz="2800" b="1" dirty="0">
                <a:solidFill>
                  <a:schemeClr val="bg1"/>
                </a:solidFill>
              </a:rPr>
              <a:t>osaamislähtöisyydestä</a:t>
            </a:r>
            <a:r>
              <a:rPr lang="fi-FI" sz="2800" dirty="0">
                <a:solidFill>
                  <a:schemeClr val="bg1"/>
                </a:solidFill>
              </a:rPr>
              <a:t> </a:t>
            </a:r>
            <a:r>
              <a:rPr lang="fi-FI" sz="2800" b="1" dirty="0">
                <a:solidFill>
                  <a:schemeClr val="bg1"/>
                </a:solidFill>
              </a:rPr>
              <a:t>ja työelämä-	relevanssista.</a:t>
            </a:r>
            <a:endParaRPr lang="fi-FI" sz="2800" dirty="0">
              <a:solidFill>
                <a:schemeClr val="bg1"/>
              </a:solidFill>
            </a:endParaRPr>
          </a:p>
        </p:txBody>
      </p:sp>
      <p:sp>
        <p:nvSpPr>
          <p:cNvPr id="13" name="Suorakulmio 12">
            <a:extLst>
              <a:ext uri="{FF2B5EF4-FFF2-40B4-BE49-F238E27FC236}">
                <a16:creationId xmlns:a16="http://schemas.microsoft.com/office/drawing/2014/main" id="{D2EF428B-7ED2-40E6-8317-2039CAE3A600}"/>
              </a:ext>
            </a:extLst>
          </p:cNvPr>
          <p:cNvSpPr/>
          <p:nvPr/>
        </p:nvSpPr>
        <p:spPr>
          <a:xfrm>
            <a:off x="3642153" y="3429000"/>
            <a:ext cx="7984113" cy="2246769"/>
          </a:xfrm>
          <a:prstGeom prst="rect">
            <a:avLst/>
          </a:prstGeom>
          <a:solidFill>
            <a:srgbClr val="0D93D2">
              <a:alpha val="80000"/>
            </a:srgbClr>
          </a:solidFill>
        </p:spPr>
        <p:txBody>
          <a:bodyPr wrap="square">
            <a:spAutoFit/>
          </a:bodyPr>
          <a:lstStyle/>
          <a:p>
            <a:r>
              <a:rPr lang="fi-FI" sz="2800" dirty="0">
                <a:solidFill>
                  <a:schemeClr val="bg1"/>
                </a:solidFill>
              </a:rPr>
              <a:t>	koulutusalan </a:t>
            </a:r>
            <a:r>
              <a:rPr lang="fi-FI" sz="2800" b="1" dirty="0">
                <a:solidFill>
                  <a:schemeClr val="bg1"/>
                </a:solidFill>
              </a:rPr>
              <a:t>vahvuuksia ja 	kehittämis-	tarpeita </a:t>
            </a:r>
            <a:r>
              <a:rPr lang="fi-FI" sz="2800" dirty="0">
                <a:solidFill>
                  <a:schemeClr val="bg1"/>
                </a:solidFill>
              </a:rPr>
              <a:t>sekä korkeakoulujen ja korkeakoulu-	järjestelmän kykyä </a:t>
            </a:r>
            <a:r>
              <a:rPr lang="fi-FI" sz="2800" b="1" dirty="0">
                <a:solidFill>
                  <a:schemeClr val="bg1"/>
                </a:solidFill>
              </a:rPr>
              <a:t>kehittää 	koulutustarjontaa </a:t>
            </a:r>
            <a:r>
              <a:rPr lang="fi-FI" sz="2800" dirty="0">
                <a:solidFill>
                  <a:schemeClr val="bg1"/>
                </a:solidFill>
              </a:rPr>
              <a:t>sekä </a:t>
            </a:r>
            <a:r>
              <a:rPr lang="fi-FI" sz="2800" b="1" dirty="0">
                <a:solidFill>
                  <a:schemeClr val="bg1"/>
                </a:solidFill>
              </a:rPr>
              <a:t>osaamista</a:t>
            </a:r>
            <a:r>
              <a:rPr lang="fi-FI" sz="2800" dirty="0">
                <a:solidFill>
                  <a:schemeClr val="bg1"/>
                </a:solidFill>
              </a:rPr>
              <a:t> 	tulevaisuuden toimintaympäristössä. </a:t>
            </a:r>
          </a:p>
        </p:txBody>
      </p:sp>
      <p:sp>
        <p:nvSpPr>
          <p:cNvPr id="6" name="Suorakulmio 5">
            <a:extLst>
              <a:ext uri="{FF2B5EF4-FFF2-40B4-BE49-F238E27FC236}">
                <a16:creationId xmlns:a16="http://schemas.microsoft.com/office/drawing/2014/main" id="{798BF4B8-451F-4C17-9BEE-37354D70FE18}"/>
              </a:ext>
            </a:extLst>
          </p:cNvPr>
          <p:cNvSpPr/>
          <p:nvPr/>
        </p:nvSpPr>
        <p:spPr>
          <a:xfrm>
            <a:off x="714705" y="929200"/>
            <a:ext cx="2222083" cy="954107"/>
          </a:xfrm>
          <a:prstGeom prst="rect">
            <a:avLst/>
          </a:prstGeom>
        </p:spPr>
        <p:txBody>
          <a:bodyPr wrap="none">
            <a:spAutoFit/>
          </a:bodyPr>
          <a:lstStyle/>
          <a:p>
            <a:r>
              <a:rPr lang="fi-FI" sz="2800" b="1" dirty="0">
                <a:solidFill>
                  <a:schemeClr val="tx2"/>
                </a:solidFill>
              </a:rPr>
              <a:t>Arvioinnin </a:t>
            </a:r>
          </a:p>
          <a:p>
            <a:r>
              <a:rPr lang="fi-FI" sz="2800" b="1" dirty="0">
                <a:solidFill>
                  <a:schemeClr val="tx2"/>
                </a:solidFill>
              </a:rPr>
              <a:t>tarkoitus oli</a:t>
            </a:r>
          </a:p>
        </p:txBody>
      </p:sp>
    </p:spTree>
    <p:extLst>
      <p:ext uri="{BB962C8B-B14F-4D97-AF65-F5344CB8AC3E}">
        <p14:creationId xmlns:p14="http://schemas.microsoft.com/office/powerpoint/2010/main" val="2264832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E3B95C-F907-4945-A7F7-19ACAC6601CC}"/>
              </a:ext>
            </a:extLst>
          </p:cNvPr>
          <p:cNvSpPr>
            <a:spLocks noGrp="1"/>
          </p:cNvSpPr>
          <p:nvPr>
            <p:ph type="ctrTitle"/>
          </p:nvPr>
        </p:nvSpPr>
        <p:spPr>
          <a:xfrm>
            <a:off x="731308" y="396240"/>
            <a:ext cx="10729383" cy="1195798"/>
          </a:xfrm>
        </p:spPr>
        <p:txBody>
          <a:bodyPr/>
          <a:lstStyle/>
          <a:p>
            <a:r>
              <a:rPr lang="fi-FI" dirty="0">
                <a:solidFill>
                  <a:schemeClr val="accent1"/>
                </a:solidFill>
              </a:rPr>
              <a:t>Arviointikysymykset</a:t>
            </a:r>
          </a:p>
        </p:txBody>
      </p:sp>
      <p:sp>
        <p:nvSpPr>
          <p:cNvPr id="10" name="Sisällön paikkamerkki 2">
            <a:extLst>
              <a:ext uri="{FF2B5EF4-FFF2-40B4-BE49-F238E27FC236}">
                <a16:creationId xmlns:a16="http://schemas.microsoft.com/office/drawing/2014/main" id="{4D20AC4F-0CB1-450D-9CF4-778DD8B5715B}"/>
              </a:ext>
            </a:extLst>
          </p:cNvPr>
          <p:cNvSpPr>
            <a:spLocks noGrp="1"/>
          </p:cNvSpPr>
          <p:nvPr>
            <p:ph sz="quarter" idx="14"/>
          </p:nvPr>
        </p:nvSpPr>
        <p:spPr>
          <a:xfrm>
            <a:off x="721784" y="1487424"/>
            <a:ext cx="10729383" cy="3285971"/>
          </a:xfrm>
        </p:spPr>
        <p:txBody>
          <a:bodyPr/>
          <a:lstStyle/>
          <a:p>
            <a:pPr marL="342900" lvl="0" indent="-342900">
              <a:buFont typeface="Wingdings" panose="05000000000000000000" pitchFamily="2" charset="2"/>
              <a:buChar char="§"/>
            </a:pPr>
            <a:r>
              <a:rPr lang="fi-FI" sz="2800" b="0" dirty="0"/>
              <a:t>Millainen alan korkeakoulutuksen koulutustarjonnan nykytila on? </a:t>
            </a:r>
          </a:p>
          <a:p>
            <a:pPr marL="342900" lvl="0" indent="-342900">
              <a:buFont typeface="Wingdings" panose="05000000000000000000" pitchFamily="2" charset="2"/>
              <a:buChar char="§"/>
            </a:pPr>
            <a:r>
              <a:rPr lang="fi-FI" sz="2800" b="0" dirty="0"/>
              <a:t>Millaiseen tietopohjaan koulutustarjonnan kehittäminen perustuu? </a:t>
            </a:r>
          </a:p>
          <a:p>
            <a:pPr marL="342900" lvl="0" indent="-342900">
              <a:buFont typeface="Wingdings" panose="05000000000000000000" pitchFamily="2" charset="2"/>
              <a:buChar char="§"/>
            </a:pPr>
            <a:r>
              <a:rPr lang="fi-FI" sz="2800" b="0" dirty="0"/>
              <a:t>Millaisia koulutustarjonnan kehittämisen prosesseja ja verkostoja alalla on? </a:t>
            </a:r>
          </a:p>
          <a:p>
            <a:endParaRPr lang="fi-FI" dirty="0"/>
          </a:p>
          <a:p>
            <a:r>
              <a:rPr lang="fi-FI" sz="2800" b="0" dirty="0">
                <a:solidFill>
                  <a:schemeClr val="accent1"/>
                </a:solidFill>
              </a:rPr>
              <a:t>&lt;- Tässä esityksessä keskityn humanistisen ja yhteiskuntatieteellisen alan yliopistotutkintojen tuottamaan osaamiseen ja työelämävalmiuksiin, en koko aineistoon tai kaikkiin esiteltyihin arviointikysymyksiin. </a:t>
            </a:r>
          </a:p>
        </p:txBody>
      </p:sp>
    </p:spTree>
    <p:extLst>
      <p:ext uri="{BB962C8B-B14F-4D97-AF65-F5344CB8AC3E}">
        <p14:creationId xmlns:p14="http://schemas.microsoft.com/office/powerpoint/2010/main" val="1946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29F061-ADDE-4360-9C57-1D57A6959392}"/>
              </a:ext>
            </a:extLst>
          </p:cNvPr>
          <p:cNvSpPr>
            <a:spLocks noGrp="1"/>
          </p:cNvSpPr>
          <p:nvPr>
            <p:ph type="ctrTitle"/>
          </p:nvPr>
        </p:nvSpPr>
        <p:spPr>
          <a:xfrm>
            <a:off x="721785" y="381000"/>
            <a:ext cx="10729383" cy="1195798"/>
          </a:xfrm>
        </p:spPr>
        <p:txBody>
          <a:bodyPr lIns="0" tIns="0" rIns="0" bIns="0" anchor="t" anchorCtr="0">
            <a:normAutofit/>
          </a:bodyPr>
          <a:lstStyle/>
          <a:p>
            <a:r>
              <a:rPr lang="fi-FI" dirty="0">
                <a:solidFill>
                  <a:schemeClr val="accent1"/>
                </a:solidFill>
              </a:rPr>
              <a:t>Koulutusala-arviointien tiedonkeruuseen osallistuivat</a:t>
            </a:r>
          </a:p>
        </p:txBody>
      </p:sp>
      <p:pic>
        <p:nvPicPr>
          <p:cNvPr id="8" name="Kuva 7">
            <a:extLst>
              <a:ext uri="{FF2B5EF4-FFF2-40B4-BE49-F238E27FC236}">
                <a16:creationId xmlns:a16="http://schemas.microsoft.com/office/drawing/2014/main" id="{20FA1663-2C32-4FFC-81B4-7EB764316D6F}"/>
              </a:ext>
            </a:extLst>
          </p:cNvPr>
          <p:cNvPicPr>
            <a:picLocks noChangeAspect="1"/>
          </p:cNvPicPr>
          <p:nvPr/>
        </p:nvPicPr>
        <p:blipFill>
          <a:blip r:embed="rId3"/>
          <a:stretch>
            <a:fillRect/>
          </a:stretch>
        </p:blipFill>
        <p:spPr>
          <a:xfrm>
            <a:off x="774698" y="1441836"/>
            <a:ext cx="3949701" cy="4551259"/>
          </a:xfrm>
          <a:prstGeom prst="rect">
            <a:avLst/>
          </a:prstGeom>
          <a:noFill/>
        </p:spPr>
      </p:pic>
      <p:sp>
        <p:nvSpPr>
          <p:cNvPr id="13" name="Date Placeholder 3">
            <a:extLst>
              <a:ext uri="{FF2B5EF4-FFF2-40B4-BE49-F238E27FC236}">
                <a16:creationId xmlns:a16="http://schemas.microsoft.com/office/drawing/2014/main" id="{933A8C24-8809-4EBC-B1B8-44196A7D23BC}"/>
              </a:ext>
            </a:extLst>
          </p:cNvPr>
          <p:cNvSpPr>
            <a:spLocks noGrp="1"/>
          </p:cNvSpPr>
          <p:nvPr>
            <p:ph type="dt" sz="half" idx="15"/>
          </p:nvPr>
        </p:nvSpPr>
        <p:spPr>
          <a:xfrm>
            <a:off x="6587067" y="6298084"/>
            <a:ext cx="4826000" cy="185738"/>
          </a:xfrm>
        </p:spPr>
        <p:txBody>
          <a:bodyPr/>
          <a:lstStyle/>
          <a:p>
            <a:pPr>
              <a:spcAft>
                <a:spcPts val="600"/>
              </a:spcAft>
              <a:defRPr/>
            </a:pPr>
            <a:fld id="{894D85A3-5928-4FA8-B074-1A44C471BF7F}" type="datetime1">
              <a:rPr lang="fi-FI" smtClean="0"/>
              <a:pPr>
                <a:spcAft>
                  <a:spcPts val="600"/>
                </a:spcAft>
                <a:defRPr/>
              </a:pPr>
              <a:t>26.4.2021</a:t>
            </a:fld>
            <a:endParaRPr lang="fi-FI"/>
          </a:p>
        </p:txBody>
      </p:sp>
      <p:sp>
        <p:nvSpPr>
          <p:cNvPr id="15" name="Slide Number Placeholder 4">
            <a:extLst>
              <a:ext uri="{FF2B5EF4-FFF2-40B4-BE49-F238E27FC236}">
                <a16:creationId xmlns:a16="http://schemas.microsoft.com/office/drawing/2014/main" id="{5741F9DD-342F-43A0-AD62-DF6E43A81786}"/>
              </a:ext>
            </a:extLst>
          </p:cNvPr>
          <p:cNvSpPr>
            <a:spLocks noGrp="1"/>
          </p:cNvSpPr>
          <p:nvPr>
            <p:ph type="sldNum" sz="quarter" idx="17"/>
          </p:nvPr>
        </p:nvSpPr>
        <p:spPr>
          <a:xfrm>
            <a:off x="6587067" y="6483823"/>
            <a:ext cx="4826000" cy="161925"/>
          </a:xfrm>
        </p:spPr>
        <p:txBody>
          <a:bodyPr/>
          <a:lstStyle/>
          <a:p>
            <a:pPr>
              <a:spcAft>
                <a:spcPts val="600"/>
              </a:spcAft>
              <a:defRPr/>
            </a:pPr>
            <a:fld id="{1C07628F-9402-FB47-93B5-FC3C3BFEEBE0}" type="slidenum">
              <a:rPr lang="fi-FI"/>
              <a:pPr>
                <a:spcAft>
                  <a:spcPts val="600"/>
                </a:spcAft>
                <a:defRPr/>
              </a:pPr>
              <a:t>4</a:t>
            </a:fld>
            <a:endParaRPr lang="fi-FI"/>
          </a:p>
        </p:txBody>
      </p:sp>
      <p:sp>
        <p:nvSpPr>
          <p:cNvPr id="3" name="Tekstiruutu 2">
            <a:extLst>
              <a:ext uri="{FF2B5EF4-FFF2-40B4-BE49-F238E27FC236}">
                <a16:creationId xmlns:a16="http://schemas.microsoft.com/office/drawing/2014/main" id="{BD48C883-9FF5-4536-95CC-1C9CB6297A0B}"/>
              </a:ext>
            </a:extLst>
          </p:cNvPr>
          <p:cNvSpPr txBox="1"/>
          <p:nvPr/>
        </p:nvSpPr>
        <p:spPr>
          <a:xfrm>
            <a:off x="5927834" y="1531533"/>
            <a:ext cx="5107167" cy="1846659"/>
          </a:xfrm>
          <a:prstGeom prst="rect">
            <a:avLst/>
          </a:prstGeom>
          <a:noFill/>
        </p:spPr>
        <p:txBody>
          <a:bodyPr wrap="none" lIns="0" tIns="0" rIns="0" bIns="0" rtlCol="0">
            <a:spAutoFit/>
          </a:bodyPr>
          <a:lstStyle/>
          <a:p>
            <a:r>
              <a:rPr lang="fi-FI" sz="2000" b="1" dirty="0"/>
              <a:t>Humanistinen ala</a:t>
            </a:r>
          </a:p>
          <a:p>
            <a:pPr marL="342900" indent="-342900">
              <a:buFontTx/>
              <a:buChar char="-"/>
            </a:pPr>
            <a:r>
              <a:rPr lang="fi-FI" sz="2000" dirty="0"/>
              <a:t>8 yliopistoa, 4 ammattikorkeakoulua</a:t>
            </a:r>
          </a:p>
          <a:p>
            <a:pPr marL="342900" indent="-342900">
              <a:buFontTx/>
              <a:buChar char="-"/>
            </a:pPr>
            <a:r>
              <a:rPr lang="fi-FI" sz="2000" dirty="0"/>
              <a:t>127 tutkinto-ohjelmaa</a:t>
            </a:r>
          </a:p>
          <a:p>
            <a:pPr marL="342900" indent="-342900">
              <a:buFontTx/>
              <a:buChar char="-"/>
            </a:pPr>
            <a:r>
              <a:rPr lang="fi-FI" sz="2000" dirty="0"/>
              <a:t>22 osallistujaa alakohtaiseen fokusryhmä-</a:t>
            </a:r>
          </a:p>
          <a:p>
            <a:r>
              <a:rPr lang="fi-FI" sz="2000" dirty="0"/>
              <a:t>     haastatteluun </a:t>
            </a:r>
          </a:p>
          <a:p>
            <a:r>
              <a:rPr lang="fi-FI" sz="2000" dirty="0"/>
              <a:t>- 	40 osallistujaa kehittämisseminaariin</a:t>
            </a:r>
          </a:p>
        </p:txBody>
      </p:sp>
      <p:sp>
        <p:nvSpPr>
          <p:cNvPr id="9" name="Tekstiruutu 8">
            <a:extLst>
              <a:ext uri="{FF2B5EF4-FFF2-40B4-BE49-F238E27FC236}">
                <a16:creationId xmlns:a16="http://schemas.microsoft.com/office/drawing/2014/main" id="{98A396C7-040D-4FF4-9E1C-7A0C253C545C}"/>
              </a:ext>
            </a:extLst>
          </p:cNvPr>
          <p:cNvSpPr txBox="1"/>
          <p:nvPr/>
        </p:nvSpPr>
        <p:spPr>
          <a:xfrm>
            <a:off x="5927834" y="3760920"/>
            <a:ext cx="4626266" cy="2154436"/>
          </a:xfrm>
          <a:prstGeom prst="rect">
            <a:avLst/>
          </a:prstGeom>
          <a:noFill/>
        </p:spPr>
        <p:txBody>
          <a:bodyPr wrap="none" lIns="0" tIns="0" rIns="0" bIns="0" rtlCol="0">
            <a:spAutoFit/>
          </a:bodyPr>
          <a:lstStyle/>
          <a:p>
            <a:r>
              <a:rPr lang="fi-FI" sz="2000" b="1" dirty="0"/>
              <a:t>Yhteiskuntatieteellinen ala</a:t>
            </a:r>
          </a:p>
          <a:p>
            <a:pPr marL="342900" indent="-342900">
              <a:buFontTx/>
              <a:buChar char="-"/>
            </a:pPr>
            <a:r>
              <a:rPr lang="fi-FI" sz="2000" dirty="0"/>
              <a:t>8 yliopistoa</a:t>
            </a:r>
          </a:p>
          <a:p>
            <a:pPr marL="342900" indent="-342900">
              <a:buFontTx/>
              <a:buChar char="-"/>
            </a:pPr>
            <a:r>
              <a:rPr lang="fi-FI" sz="2000" dirty="0"/>
              <a:t>88  tutkinto-ohjelmaa</a:t>
            </a:r>
          </a:p>
          <a:p>
            <a:pPr marL="342900" indent="-342900">
              <a:buFontTx/>
              <a:buChar char="-"/>
            </a:pPr>
            <a:r>
              <a:rPr lang="fi-FI" sz="2000" dirty="0"/>
              <a:t>16 osallistujaa alakohtaiseen </a:t>
            </a:r>
          </a:p>
          <a:p>
            <a:r>
              <a:rPr lang="fi-FI" sz="2000" dirty="0"/>
              <a:t>      fokusryhmähaastatteluun</a:t>
            </a:r>
          </a:p>
          <a:p>
            <a:r>
              <a:rPr lang="fi-FI" sz="2000" dirty="0"/>
              <a:t>- 	27 osallistujaa kehittämisseminaariin</a:t>
            </a:r>
          </a:p>
          <a:p>
            <a:endParaRPr lang="fi-FI" sz="2000" b="1" dirty="0"/>
          </a:p>
        </p:txBody>
      </p:sp>
    </p:spTree>
    <p:extLst>
      <p:ext uri="{BB962C8B-B14F-4D97-AF65-F5344CB8AC3E}">
        <p14:creationId xmlns:p14="http://schemas.microsoft.com/office/powerpoint/2010/main" val="3034839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D88F2B90-6799-4001-B8DC-29F47C631033}"/>
              </a:ext>
            </a:extLst>
          </p:cNvPr>
          <p:cNvSpPr txBox="1"/>
          <p:nvPr/>
        </p:nvSpPr>
        <p:spPr>
          <a:xfrm>
            <a:off x="535938" y="333436"/>
            <a:ext cx="10848341" cy="786704"/>
          </a:xfrm>
          <a:prstGeom prst="homePlate">
            <a:avLst/>
          </a:prstGeom>
          <a:solidFill>
            <a:srgbClr val="0D93D2"/>
          </a:solidFill>
        </p:spPr>
        <p:txBody>
          <a:bodyPr wrap="square" lIns="144000" tIns="36000" rIns="72000" bIns="36000" rtlCol="0" anchor="ctr">
            <a:noAutofit/>
          </a:bodyPr>
          <a:lstStyle/>
          <a:p>
            <a:r>
              <a:rPr lang="fi-FI" b="1" dirty="0">
                <a:solidFill>
                  <a:schemeClr val="bg1"/>
                </a:solidFill>
              </a:rPr>
              <a:t>Arvioinnin vaiheet ja aineistot</a:t>
            </a:r>
            <a:endParaRPr lang="fi-FI" b="1" dirty="0">
              <a:solidFill>
                <a:srgbClr val="FF0000"/>
              </a:solidFill>
            </a:endParaRPr>
          </a:p>
        </p:txBody>
      </p:sp>
      <p:pic>
        <p:nvPicPr>
          <p:cNvPr id="5" name="Kuva 4">
            <a:extLst>
              <a:ext uri="{FF2B5EF4-FFF2-40B4-BE49-F238E27FC236}">
                <a16:creationId xmlns:a16="http://schemas.microsoft.com/office/drawing/2014/main" id="{03856004-7970-4DA5-8123-DFC819182C21}"/>
              </a:ext>
            </a:extLst>
          </p:cNvPr>
          <p:cNvPicPr>
            <a:picLocks noChangeAspect="1"/>
          </p:cNvPicPr>
          <p:nvPr/>
        </p:nvPicPr>
        <p:blipFill>
          <a:blip r:embed="rId3"/>
          <a:stretch>
            <a:fillRect/>
          </a:stretch>
        </p:blipFill>
        <p:spPr>
          <a:xfrm>
            <a:off x="233244" y="2025000"/>
            <a:ext cx="11748549" cy="3153972"/>
          </a:xfrm>
          <a:prstGeom prst="rect">
            <a:avLst/>
          </a:prstGeom>
        </p:spPr>
      </p:pic>
    </p:spTree>
    <p:extLst>
      <p:ext uri="{BB962C8B-B14F-4D97-AF65-F5344CB8AC3E}">
        <p14:creationId xmlns:p14="http://schemas.microsoft.com/office/powerpoint/2010/main" val="119036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isällön paikkamerkki 5">
            <a:extLst>
              <a:ext uri="{FF2B5EF4-FFF2-40B4-BE49-F238E27FC236}">
                <a16:creationId xmlns:a16="http://schemas.microsoft.com/office/drawing/2014/main" id="{0389FF00-41DA-4E73-B824-C1748E10C6D5}"/>
              </a:ext>
            </a:extLst>
          </p:cNvPr>
          <p:cNvPicPr>
            <a:picLocks noGrp="1" noChangeAspect="1"/>
          </p:cNvPicPr>
          <p:nvPr>
            <p:ph sz="quarter" idx="14"/>
          </p:nvPr>
        </p:nvPicPr>
        <p:blipFill>
          <a:blip r:embed="rId3"/>
          <a:stretch>
            <a:fillRect/>
          </a:stretch>
        </p:blipFill>
        <p:spPr>
          <a:xfrm>
            <a:off x="1156553" y="1170432"/>
            <a:ext cx="9213617" cy="5687568"/>
          </a:xfrm>
          <a:prstGeom prst="rect">
            <a:avLst/>
          </a:prstGeom>
        </p:spPr>
      </p:pic>
      <p:sp>
        <p:nvSpPr>
          <p:cNvPr id="2" name="Otsikko 1">
            <a:extLst>
              <a:ext uri="{FF2B5EF4-FFF2-40B4-BE49-F238E27FC236}">
                <a16:creationId xmlns:a16="http://schemas.microsoft.com/office/drawing/2014/main" id="{949F082A-4A78-4E4B-81F1-AF8C3898EF21}"/>
              </a:ext>
            </a:extLst>
          </p:cNvPr>
          <p:cNvSpPr>
            <a:spLocks noGrp="1"/>
          </p:cNvSpPr>
          <p:nvPr>
            <p:ph type="ctrTitle"/>
          </p:nvPr>
        </p:nvSpPr>
        <p:spPr/>
        <p:txBody>
          <a:bodyPr/>
          <a:lstStyle/>
          <a:p>
            <a:r>
              <a:rPr lang="fi-FI" dirty="0">
                <a:solidFill>
                  <a:schemeClr val="accent1"/>
                </a:solidFill>
              </a:rPr>
              <a:t>Ansiotulot neljällä koulutusalalla 10 vuotta opintojen aloittamisen jälkeen </a:t>
            </a:r>
          </a:p>
        </p:txBody>
      </p:sp>
      <p:sp>
        <p:nvSpPr>
          <p:cNvPr id="4" name="Päivämäärän paikkamerkki 3">
            <a:extLst>
              <a:ext uri="{FF2B5EF4-FFF2-40B4-BE49-F238E27FC236}">
                <a16:creationId xmlns:a16="http://schemas.microsoft.com/office/drawing/2014/main" id="{A8C2995B-341E-4F40-8049-1D371DD301F4}"/>
              </a:ext>
            </a:extLst>
          </p:cNvPr>
          <p:cNvSpPr>
            <a:spLocks noGrp="1"/>
          </p:cNvSpPr>
          <p:nvPr>
            <p:ph type="dt" sz="half" idx="15"/>
          </p:nvPr>
        </p:nvSpPr>
        <p:spPr/>
        <p:txBody>
          <a:bodyPr/>
          <a:lstStyle/>
          <a:p>
            <a:pPr>
              <a:defRPr/>
            </a:pPr>
            <a:fld id="{894D85A3-5928-4FA8-B074-1A44C471BF7F}" type="datetime1">
              <a:rPr lang="fi-FI" smtClean="0"/>
              <a:t>26.4.2021</a:t>
            </a:fld>
            <a:endParaRPr lang="fi-FI"/>
          </a:p>
        </p:txBody>
      </p:sp>
      <p:sp>
        <p:nvSpPr>
          <p:cNvPr id="5" name="Dian numeron paikkamerkki 4">
            <a:extLst>
              <a:ext uri="{FF2B5EF4-FFF2-40B4-BE49-F238E27FC236}">
                <a16:creationId xmlns:a16="http://schemas.microsoft.com/office/drawing/2014/main" id="{C73D32AD-692A-4009-AA30-155217F3A837}"/>
              </a:ext>
            </a:extLst>
          </p:cNvPr>
          <p:cNvSpPr>
            <a:spLocks noGrp="1"/>
          </p:cNvSpPr>
          <p:nvPr>
            <p:ph type="sldNum" sz="quarter" idx="17"/>
          </p:nvPr>
        </p:nvSpPr>
        <p:spPr/>
        <p:txBody>
          <a:bodyPr/>
          <a:lstStyle/>
          <a:p>
            <a:pPr>
              <a:defRPr/>
            </a:pPr>
            <a:fld id="{1C07628F-9402-FB47-93B5-FC3C3BFEEBE0}" type="slidenum">
              <a:rPr lang="fi-FI" smtClean="0"/>
              <a:pPr>
                <a:defRPr/>
              </a:pPr>
              <a:t>6</a:t>
            </a:fld>
            <a:endParaRPr lang="fi-FI"/>
          </a:p>
        </p:txBody>
      </p:sp>
    </p:spTree>
    <p:extLst>
      <p:ext uri="{BB962C8B-B14F-4D97-AF65-F5344CB8AC3E}">
        <p14:creationId xmlns:p14="http://schemas.microsoft.com/office/powerpoint/2010/main" val="240263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E79A32-3110-4FD4-AB44-EF6471F0A5E2}"/>
              </a:ext>
            </a:extLst>
          </p:cNvPr>
          <p:cNvSpPr>
            <a:spLocks noGrp="1"/>
          </p:cNvSpPr>
          <p:nvPr>
            <p:ph type="ctrTitle"/>
          </p:nvPr>
        </p:nvSpPr>
        <p:spPr/>
        <p:txBody>
          <a:bodyPr/>
          <a:lstStyle/>
          <a:p>
            <a:r>
              <a:rPr lang="fi-FI" sz="4800" dirty="0"/>
              <a:t>Valmistuneiden työelämäosaaminen arvioinnin pohjalta</a:t>
            </a:r>
          </a:p>
        </p:txBody>
      </p:sp>
      <p:pic>
        <p:nvPicPr>
          <p:cNvPr id="6" name="Kuva 5">
            <a:extLst>
              <a:ext uri="{FF2B5EF4-FFF2-40B4-BE49-F238E27FC236}">
                <a16:creationId xmlns:a16="http://schemas.microsoft.com/office/drawing/2014/main" id="{172FFE2F-3AED-4A24-BCA6-FE9A6129E81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006088" y="2700872"/>
            <a:ext cx="9185912" cy="4157128"/>
          </a:xfrm>
          <a:prstGeom prst="rect">
            <a:avLst/>
          </a:prstGeom>
        </p:spPr>
      </p:pic>
      <p:sp>
        <p:nvSpPr>
          <p:cNvPr id="7" name="Tekstiruutu 6">
            <a:extLst>
              <a:ext uri="{FF2B5EF4-FFF2-40B4-BE49-F238E27FC236}">
                <a16:creationId xmlns:a16="http://schemas.microsoft.com/office/drawing/2014/main" id="{A57015A7-9059-4DB1-87B0-9C1CEC7A3028}"/>
              </a:ext>
            </a:extLst>
          </p:cNvPr>
          <p:cNvSpPr txBox="1"/>
          <p:nvPr/>
        </p:nvSpPr>
        <p:spPr>
          <a:xfrm>
            <a:off x="8931564" y="2843981"/>
            <a:ext cx="3102291" cy="169277"/>
          </a:xfrm>
          <a:prstGeom prst="rect">
            <a:avLst/>
          </a:prstGeom>
          <a:noFill/>
        </p:spPr>
        <p:txBody>
          <a:bodyPr wrap="square" lIns="0" tIns="0" rIns="0" bIns="0" rtlCol="0">
            <a:spAutoFit/>
          </a:bodyPr>
          <a:lstStyle/>
          <a:p>
            <a:pPr algn="r"/>
            <a:r>
              <a:rPr lang="fi-FI" sz="1100" dirty="0">
                <a:solidFill>
                  <a:schemeClr val="tx1">
                    <a:lumMod val="65000"/>
                    <a:lumOff val="35000"/>
                  </a:schemeClr>
                </a:solidFill>
              </a:rPr>
              <a:t>Kuva: ESB Professional/Shutterstock.com</a:t>
            </a:r>
          </a:p>
        </p:txBody>
      </p:sp>
      <p:sp>
        <p:nvSpPr>
          <p:cNvPr id="3" name="Alaotsikko 2">
            <a:extLst>
              <a:ext uri="{FF2B5EF4-FFF2-40B4-BE49-F238E27FC236}">
                <a16:creationId xmlns:a16="http://schemas.microsoft.com/office/drawing/2014/main" id="{E0BC108B-C418-4428-8610-96BC4F77C956}"/>
              </a:ext>
            </a:extLst>
          </p:cNvPr>
          <p:cNvSpPr>
            <a:spLocks noGrp="1"/>
          </p:cNvSpPr>
          <p:nvPr>
            <p:ph type="subTitle" idx="1"/>
          </p:nvPr>
        </p:nvSpPr>
        <p:spPr/>
        <p:txBody>
          <a:bodyPr/>
          <a:lstStyle/>
          <a:p>
            <a:endParaRPr lang="fi-FI"/>
          </a:p>
        </p:txBody>
      </p:sp>
    </p:spTree>
    <p:extLst>
      <p:ext uri="{BB962C8B-B14F-4D97-AF65-F5344CB8AC3E}">
        <p14:creationId xmlns:p14="http://schemas.microsoft.com/office/powerpoint/2010/main" val="1862733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039FDCE-1E27-4438-BEF6-B33A628612B8}"/>
              </a:ext>
            </a:extLst>
          </p:cNvPr>
          <p:cNvSpPr>
            <a:spLocks noGrp="1"/>
          </p:cNvSpPr>
          <p:nvPr>
            <p:ph type="ctrTitle"/>
          </p:nvPr>
        </p:nvSpPr>
        <p:spPr/>
        <p:txBody>
          <a:bodyPr/>
          <a:lstStyle/>
          <a:p>
            <a:r>
              <a:rPr lang="fi-FI" dirty="0">
                <a:solidFill>
                  <a:schemeClr val="accent1"/>
                </a:solidFill>
              </a:rPr>
              <a:t>												</a:t>
            </a:r>
          </a:p>
        </p:txBody>
      </p:sp>
      <p:sp>
        <p:nvSpPr>
          <p:cNvPr id="13" name="Sisällön paikkamerkki 12">
            <a:extLst>
              <a:ext uri="{FF2B5EF4-FFF2-40B4-BE49-F238E27FC236}">
                <a16:creationId xmlns:a16="http://schemas.microsoft.com/office/drawing/2014/main" id="{541084E6-A7D5-4C1D-8FAD-D8DEDEF19CC2}"/>
              </a:ext>
            </a:extLst>
          </p:cNvPr>
          <p:cNvSpPr>
            <a:spLocks noGrp="1"/>
          </p:cNvSpPr>
          <p:nvPr>
            <p:ph sz="quarter" idx="14"/>
          </p:nvPr>
        </p:nvSpPr>
        <p:spPr>
          <a:xfrm>
            <a:off x="5820937" y="415957"/>
            <a:ext cx="5630231" cy="4250891"/>
          </a:xfrm>
        </p:spPr>
        <p:txBody>
          <a:bodyPr/>
          <a:lstStyle/>
          <a:p>
            <a:r>
              <a:rPr lang="fi-FI" sz="3600" dirty="0">
                <a:solidFill>
                  <a:schemeClr val="accent1"/>
                </a:solidFill>
              </a:rPr>
              <a:t>Humanistinen ala</a:t>
            </a:r>
          </a:p>
          <a:p>
            <a:pPr marL="342900" indent="-342900">
              <a:buFontTx/>
              <a:buChar char="-"/>
            </a:pPr>
            <a:r>
              <a:rPr lang="fi-FI" sz="2000" b="0" dirty="0"/>
              <a:t>Tutkintojen tuottama työelämäosaamisen tärkeys tutkintotason vastaajien (n = 127) mukaan: osaamisesta korostuivat kriittinen ajattelu, ongelmanratkaisu- ja analyysitaidot, tiedonhankinnan taidot sekä kyky uuden oppimiseen.</a:t>
            </a:r>
          </a:p>
          <a:p>
            <a:pPr marL="342900" indent="-342900">
              <a:buFontTx/>
              <a:buChar char="-"/>
            </a:pPr>
            <a:r>
              <a:rPr lang="fi-FI" sz="2000" b="0" dirty="0"/>
              <a:t>Tutkinnon tuottamiksi vahvuuksiksi nostettiin tutkimusosaaminen, kriittisyys, viestintätaidot eri kielillä, kokonaisvaltaisuus, vuorovaikutus- ja ihmissuhdetaidot sekä teoriaosaaminen.</a:t>
            </a:r>
          </a:p>
          <a:p>
            <a:pPr marL="342900" indent="-342900">
              <a:buFontTx/>
              <a:buChar char="-"/>
            </a:pPr>
            <a:r>
              <a:rPr lang="fi-FI" sz="2000" b="0" dirty="0"/>
              <a:t>Osaamisen heikkouksina tuotiin esille puutteet taloushallinnon ja liiketalouden osaami­sessa, digitaalisissa ja tietoteknisissä taidoissa, työelämäyhteyksissä sekä oman osaami­sen tunnistamisessa. Lisäksi mainittiin kieliosaamisen kaventuminen. </a:t>
            </a:r>
          </a:p>
        </p:txBody>
      </p:sp>
      <p:sp>
        <p:nvSpPr>
          <p:cNvPr id="5" name="Päivämäärän paikkamerkki 4">
            <a:extLst>
              <a:ext uri="{FF2B5EF4-FFF2-40B4-BE49-F238E27FC236}">
                <a16:creationId xmlns:a16="http://schemas.microsoft.com/office/drawing/2014/main" id="{A70598C8-1C2B-4E4E-89A8-5A3AE007C947}"/>
              </a:ext>
            </a:extLst>
          </p:cNvPr>
          <p:cNvSpPr>
            <a:spLocks noGrp="1"/>
          </p:cNvSpPr>
          <p:nvPr>
            <p:ph type="dt" sz="half" idx="15"/>
          </p:nvPr>
        </p:nvSpPr>
        <p:spPr/>
        <p:txBody>
          <a:bodyPr/>
          <a:lstStyle/>
          <a:p>
            <a:pPr>
              <a:defRPr/>
            </a:pPr>
            <a:fld id="{BACC866E-17CE-4BA3-AC10-2F2207232F9F}" type="datetime1">
              <a:rPr lang="fi-FI" smtClean="0"/>
              <a:t>26.4.2021</a:t>
            </a:fld>
            <a:endParaRPr lang="fi-FI"/>
          </a:p>
        </p:txBody>
      </p:sp>
      <p:sp>
        <p:nvSpPr>
          <p:cNvPr id="6" name="Dian numeron paikkamerkki 5">
            <a:extLst>
              <a:ext uri="{FF2B5EF4-FFF2-40B4-BE49-F238E27FC236}">
                <a16:creationId xmlns:a16="http://schemas.microsoft.com/office/drawing/2014/main" id="{CF158ECC-F23C-44C4-9E77-A3A664130DEF}"/>
              </a:ext>
            </a:extLst>
          </p:cNvPr>
          <p:cNvSpPr>
            <a:spLocks noGrp="1"/>
          </p:cNvSpPr>
          <p:nvPr>
            <p:ph type="sldNum" sz="quarter" idx="17"/>
          </p:nvPr>
        </p:nvSpPr>
        <p:spPr/>
        <p:txBody>
          <a:bodyPr/>
          <a:lstStyle/>
          <a:p>
            <a:pPr>
              <a:defRPr/>
            </a:pPr>
            <a:fld id="{1C07628F-9402-FB47-93B5-FC3C3BFEEBE0}" type="slidenum">
              <a:rPr lang="fi-FI" smtClean="0"/>
              <a:pPr>
                <a:defRPr/>
              </a:pPr>
              <a:t>8</a:t>
            </a:fld>
            <a:endParaRPr lang="fi-FI" dirty="0"/>
          </a:p>
        </p:txBody>
      </p:sp>
      <p:pic>
        <p:nvPicPr>
          <p:cNvPr id="10" name="Kuva 9">
            <a:extLst>
              <a:ext uri="{FF2B5EF4-FFF2-40B4-BE49-F238E27FC236}">
                <a16:creationId xmlns:a16="http://schemas.microsoft.com/office/drawing/2014/main" id="{7975635D-6E19-4921-883F-668BDBD5D5FB}"/>
              </a:ext>
            </a:extLst>
          </p:cNvPr>
          <p:cNvPicPr>
            <a:picLocks noChangeAspect="1"/>
          </p:cNvPicPr>
          <p:nvPr/>
        </p:nvPicPr>
        <p:blipFill>
          <a:blip r:embed="rId3"/>
          <a:stretch>
            <a:fillRect/>
          </a:stretch>
        </p:blipFill>
        <p:spPr>
          <a:xfrm>
            <a:off x="190707" y="0"/>
            <a:ext cx="5630230" cy="8202250"/>
          </a:xfrm>
          <a:prstGeom prst="rect">
            <a:avLst/>
          </a:prstGeom>
        </p:spPr>
      </p:pic>
    </p:spTree>
    <p:extLst>
      <p:ext uri="{BB962C8B-B14F-4D97-AF65-F5344CB8AC3E}">
        <p14:creationId xmlns:p14="http://schemas.microsoft.com/office/powerpoint/2010/main" val="1024799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isällön paikkamerkki 6">
            <a:extLst>
              <a:ext uri="{FF2B5EF4-FFF2-40B4-BE49-F238E27FC236}">
                <a16:creationId xmlns:a16="http://schemas.microsoft.com/office/drawing/2014/main" id="{BBDFAFC4-3A18-4F79-BE58-5E3100F261DE}"/>
              </a:ext>
            </a:extLst>
          </p:cNvPr>
          <p:cNvPicPr>
            <a:picLocks noChangeAspect="1"/>
          </p:cNvPicPr>
          <p:nvPr/>
        </p:nvPicPr>
        <p:blipFill>
          <a:blip r:embed="rId3"/>
          <a:stretch>
            <a:fillRect/>
          </a:stretch>
        </p:blipFill>
        <p:spPr>
          <a:xfrm>
            <a:off x="339274" y="0"/>
            <a:ext cx="5430373" cy="6858000"/>
          </a:xfrm>
          <a:prstGeom prst="rect">
            <a:avLst/>
          </a:prstGeom>
        </p:spPr>
      </p:pic>
      <p:sp>
        <p:nvSpPr>
          <p:cNvPr id="5" name="Sisällön paikkamerkki 4">
            <a:extLst>
              <a:ext uri="{FF2B5EF4-FFF2-40B4-BE49-F238E27FC236}">
                <a16:creationId xmlns:a16="http://schemas.microsoft.com/office/drawing/2014/main" id="{843D522D-7369-44CD-8AF5-DEEFBE215BAF}"/>
              </a:ext>
            </a:extLst>
          </p:cNvPr>
          <p:cNvSpPr>
            <a:spLocks noGrp="1"/>
          </p:cNvSpPr>
          <p:nvPr>
            <p:ph sz="quarter" idx="14"/>
          </p:nvPr>
        </p:nvSpPr>
        <p:spPr>
          <a:xfrm>
            <a:off x="6020795" y="646331"/>
            <a:ext cx="5430373" cy="4250891"/>
          </a:xfrm>
        </p:spPr>
        <p:txBody>
          <a:bodyPr/>
          <a:lstStyle/>
          <a:p>
            <a:r>
              <a:rPr lang="fi-FI" sz="3600" dirty="0">
                <a:solidFill>
                  <a:schemeClr val="accent1"/>
                </a:solidFill>
              </a:rPr>
              <a:t>Yhteiskuntatieteet</a:t>
            </a:r>
          </a:p>
          <a:p>
            <a:pPr marL="342900" indent="-342900">
              <a:buFontTx/>
              <a:buChar char="-"/>
            </a:pPr>
            <a:r>
              <a:rPr lang="fi-FI" sz="2000" b="0" dirty="0"/>
              <a:t>Työelämävalmiuden tärkeys tutkintotason vastaajien mukaan (n = 88): osaamisessa korostuivat ongelmanratkaisu- ja analyysitaidot, kriittinen ajattelu, kyky uuden oppimiseen sekä yhteiskunnan ja politiikan periaatteiden ymmärtäminen.</a:t>
            </a:r>
          </a:p>
          <a:p>
            <a:pPr marL="342900" indent="-342900">
              <a:buFontTx/>
              <a:buChar char="-"/>
            </a:pPr>
            <a:r>
              <a:rPr lang="fi-FI" sz="2000" b="0" dirty="0"/>
              <a:t>Tutkintojen vahvuuksina pidettiin monitieteisyyttä ja laaja-alaisuutta, tutkinnon työelämäyhteydet ja työelämälähtöisyys.</a:t>
            </a:r>
          </a:p>
          <a:p>
            <a:pPr marL="342900" indent="-342900">
              <a:buFontTx/>
              <a:buChar char="-"/>
            </a:pPr>
            <a:r>
              <a:rPr lang="fi-FI" sz="2000" b="0" dirty="0"/>
              <a:t>Samoja asioita osa vastaajina piti myös tutkintojen heikkouksina.  </a:t>
            </a:r>
          </a:p>
          <a:p>
            <a:pPr marL="342900" indent="-342900">
              <a:buFontTx/>
              <a:buChar char="-"/>
            </a:pPr>
            <a:endParaRPr lang="fi-FI" sz="2000" b="0" dirty="0"/>
          </a:p>
          <a:p>
            <a:pPr marL="342900" indent="-342900">
              <a:buFontTx/>
              <a:buChar char="-"/>
            </a:pPr>
            <a:endParaRPr lang="fi-FI" sz="2000" dirty="0"/>
          </a:p>
        </p:txBody>
      </p:sp>
    </p:spTree>
    <p:extLst>
      <p:ext uri="{BB962C8B-B14F-4D97-AF65-F5344CB8AC3E}">
        <p14:creationId xmlns:p14="http://schemas.microsoft.com/office/powerpoint/2010/main" val="3791495320"/>
      </p:ext>
    </p:extLst>
  </p:cSld>
  <p:clrMapOvr>
    <a:masterClrMapping/>
  </p:clrMapOvr>
</p:sld>
</file>

<file path=ppt/theme/theme1.xml><?xml version="1.0" encoding="utf-8"?>
<a:theme xmlns:a="http://schemas.openxmlformats.org/drawingml/2006/main" name="KARVI_FI_2015">
  <a:themeElements>
    <a:clrScheme name="Mukautettu 1">
      <a:dk1>
        <a:sysClr val="windowText" lastClr="000000"/>
      </a:dk1>
      <a:lt1>
        <a:srgbClr val="FFFFFF"/>
      </a:lt1>
      <a:dk2>
        <a:srgbClr val="28A7DA"/>
      </a:dk2>
      <a:lt2>
        <a:srgbClr val="958B81"/>
      </a:lt2>
      <a:accent1>
        <a:srgbClr val="0D93D2"/>
      </a:accent1>
      <a:accent2>
        <a:srgbClr val="C8DDF1"/>
      </a:accent2>
      <a:accent3>
        <a:srgbClr val="A7D0B3"/>
      </a:accent3>
      <a:accent4>
        <a:srgbClr val="DBEEE1"/>
      </a:accent4>
      <a:accent5>
        <a:srgbClr val="EDB354"/>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Esitys1" id="{1A410B61-038F-4BCD-8949-4DE98A9FCB73}" vid="{30C4B16E-58CC-4296-B232-0BBC67B778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1766</TotalTime>
  <Words>1116</Words>
  <Application>Microsoft Office PowerPoint</Application>
  <PresentationFormat>Laajakuva</PresentationFormat>
  <Paragraphs>104</Paragraphs>
  <Slides>16</Slides>
  <Notes>16</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16</vt:i4>
      </vt:variant>
    </vt:vector>
  </HeadingPairs>
  <TitlesOfParts>
    <vt:vector size="23" baseType="lpstr">
      <vt:lpstr>Arial</vt:lpstr>
      <vt:lpstr>Calibri</vt:lpstr>
      <vt:lpstr>Courier New</vt:lpstr>
      <vt:lpstr>Georgia</vt:lpstr>
      <vt:lpstr>Vinkel Rg</vt:lpstr>
      <vt:lpstr>Wingdings</vt:lpstr>
      <vt:lpstr>KARVI_FI_2015</vt:lpstr>
      <vt:lpstr>Korkeakoulusta työelämään – näkökulmia koulutusalojen arviointien pohjalta  KT Mira Huusko, arviointiasiantuntija Jyväskylän yliopisto ma 26.4.2021</vt:lpstr>
      <vt:lpstr>PowerPoint-esitys</vt:lpstr>
      <vt:lpstr>Arviointikysymykset</vt:lpstr>
      <vt:lpstr>Koulutusala-arviointien tiedonkeruuseen osallistuivat</vt:lpstr>
      <vt:lpstr>PowerPoint-esitys</vt:lpstr>
      <vt:lpstr>Ansiotulot neljällä koulutusalalla 10 vuotta opintojen aloittamisen jälkeen </vt:lpstr>
      <vt:lpstr>Valmistuneiden työelämäosaaminen arvioinnin pohjalta</vt:lpstr>
      <vt:lpstr>            </vt:lpstr>
      <vt:lpstr>PowerPoint-esitys</vt:lpstr>
      <vt:lpstr>PowerPoint-esitys</vt:lpstr>
      <vt:lpstr>Yhteiskuntatieteellinen ala, Maistereiden uraseuranta Taidon tärkeys vastaajan nykyisessä työssä (n = 579) </vt:lpstr>
      <vt:lpstr>PowerPoint-esitys</vt:lpstr>
      <vt:lpstr>Mitä kannattaisi huomioida humanistisella alalla?</vt:lpstr>
      <vt:lpstr>Mitä kannattaisi huomioida yhteiskuntatieteellisellä alalla?</vt:lpstr>
      <vt:lpstr>Vinkkejä valmistumisvaiheessa oleville opiskelijoille</vt:lpstr>
      <vt:lpstr>Lisätietoa</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Skantz Suvi</dc:creator>
  <cp:lastModifiedBy>Huusko Mira</cp:lastModifiedBy>
  <cp:revision>120</cp:revision>
  <cp:lastPrinted>2021-04-26T07:58:51Z</cp:lastPrinted>
  <dcterms:created xsi:type="dcterms:W3CDTF">2019-04-26T11:56:14Z</dcterms:created>
  <dcterms:modified xsi:type="dcterms:W3CDTF">2021-04-26T09:34:23Z</dcterms:modified>
</cp:coreProperties>
</file>