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814" r:id="rId1"/>
  </p:sldMasterIdLst>
  <p:notesMasterIdLst>
    <p:notesMasterId r:id="rId18"/>
  </p:notesMasterIdLst>
  <p:handoutMasterIdLst>
    <p:handoutMasterId r:id="rId19"/>
  </p:handoutMasterIdLst>
  <p:sldIdLst>
    <p:sldId id="327" r:id="rId2"/>
    <p:sldId id="413" r:id="rId3"/>
    <p:sldId id="411" r:id="rId4"/>
    <p:sldId id="412" r:id="rId5"/>
    <p:sldId id="369" r:id="rId6"/>
    <p:sldId id="488" r:id="rId7"/>
    <p:sldId id="357" r:id="rId8"/>
    <p:sldId id="482" r:id="rId9"/>
    <p:sldId id="485" r:id="rId10"/>
    <p:sldId id="484" r:id="rId11"/>
    <p:sldId id="483" r:id="rId12"/>
    <p:sldId id="477" r:id="rId13"/>
    <p:sldId id="480" r:id="rId14"/>
    <p:sldId id="481" r:id="rId15"/>
    <p:sldId id="486" r:id="rId16"/>
    <p:sldId id="487" r:id="rId17"/>
  </p:sldIdLst>
  <p:sldSz cx="12192000" cy="6858000"/>
  <p:notesSz cx="6858000" cy="9926638"/>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userDrawn="1">
          <p15:clr>
            <a:srgbClr val="A4A3A4"/>
          </p15:clr>
        </p15:guide>
        <p15:guide id="2" pos="455" userDrawn="1">
          <p15:clr>
            <a:srgbClr val="A4A3A4"/>
          </p15:clr>
        </p15:guide>
        <p15:guide id="3" pos="721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i-Kukka Okkonen" initials="MO" lastIdx="1" clrIdx="0">
    <p:extLst>
      <p:ext uri="{19B8F6BF-5375-455C-9EA6-DF929625EA0E}">
        <p15:presenceInfo xmlns:p15="http://schemas.microsoft.com/office/powerpoint/2012/main" userId="S::merikukka.okkonen@faktor.fi::83a715e7-d1c6-4346-80e5-7f1536cc0d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CBF0"/>
    <a:srgbClr val="28A7DA"/>
    <a:srgbClr val="EDB354"/>
    <a:srgbClr val="378DC4"/>
    <a:srgbClr val="1366AA"/>
    <a:srgbClr val="B7E6FB"/>
    <a:srgbClr val="7ACDF2"/>
    <a:srgbClr val="D20D0D"/>
    <a:srgbClr val="928B81"/>
    <a:srgbClr val="FFA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92" autoAdjust="0"/>
    <p:restoredTop sz="69330" autoAdjust="0"/>
  </p:normalViewPr>
  <p:slideViewPr>
    <p:cSldViewPr snapToGrid="0" snapToObjects="1">
      <p:cViewPr varScale="1">
        <p:scale>
          <a:sx n="46" d="100"/>
          <a:sy n="46" d="100"/>
        </p:scale>
        <p:origin x="1656" y="40"/>
      </p:cViewPr>
      <p:guideLst>
        <p:guide orient="horz"/>
        <p:guide pos="455"/>
        <p:guide pos="7213"/>
      </p:guideLst>
    </p:cSldViewPr>
  </p:slideViewPr>
  <p:notesTextViewPr>
    <p:cViewPr>
      <p:scale>
        <a:sx n="100" d="100"/>
        <a:sy n="100" d="100"/>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valtion.fi\Yhteiset%20tiedostot\Karvi\Yhteiset\Korkeakoulutus\Arvioinnit\Alakohtaiset%20arvioinnit\2018-2020\Timon%20paketti\Humanistinen%20ala\Valmiit%20kyselyt\Uraseuranta_maisterit%202017%20(Hum).xlsb"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valtion.fi\Yhteiset%20tiedostot\Karvi\Yhteiset\Korkeakoulutus\Arvioinnit\Alakohtaiset%20arvioinnit\2018-2020\Timon%20paketti\Yhteiskuntatieteet\Opiskelijapalautteet\Uraseuranta_maisterit%202017%20(Yhteiskuntat.).xlsb"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pivotSource>
    <c:name>[Uraseuranta_maisterit 2017 (Hum).xlsb]Taidon merkitys työtehtävissä!PivotTable1</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sz="2000" b="0" dirty="0">
                <a:solidFill>
                  <a:schemeClr val="accent1"/>
                </a:solidFill>
                <a:latin typeface="+mn-lt"/>
              </a:rPr>
              <a:t>Humanistinen</a:t>
            </a:r>
            <a:r>
              <a:rPr lang="fi-FI" sz="2000" b="0" baseline="0" dirty="0">
                <a:solidFill>
                  <a:schemeClr val="accent1"/>
                </a:solidFill>
                <a:latin typeface="+mn-lt"/>
              </a:rPr>
              <a:t> ala, maistereiden uraseuranta,</a:t>
            </a:r>
          </a:p>
          <a:p>
            <a:pPr>
              <a:defRPr/>
            </a:pPr>
            <a:r>
              <a:rPr lang="fi-FI" sz="2000" b="0" dirty="0">
                <a:solidFill>
                  <a:schemeClr val="accent1"/>
                </a:solidFill>
                <a:latin typeface="+mn-lt"/>
              </a:rPr>
              <a:t>Taidon tärkeys vastaajan</a:t>
            </a:r>
            <a:r>
              <a:rPr lang="fi-FI" sz="2000" b="0" baseline="0" dirty="0">
                <a:solidFill>
                  <a:schemeClr val="accent1"/>
                </a:solidFill>
                <a:latin typeface="+mn-lt"/>
              </a:rPr>
              <a:t> nykyisessä työssä, keskiarvo (n = 800) </a:t>
            </a:r>
            <a:endParaRPr lang="fi-FI" sz="2000" b="0" dirty="0">
              <a:solidFill>
                <a:schemeClr val="accent1"/>
              </a:solidFill>
              <a:latin typeface="+mn-l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ivotFmts>
      <c:pivotFmt>
        <c:idx val="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28575" cap="rnd">
            <a:solidFill>
              <a:schemeClr val="accent1"/>
            </a:solidFill>
            <a:round/>
          </a:ln>
          <a:effectLst/>
        </c:spPr>
        <c:marker>
          <c:symbol val="none"/>
        </c:marker>
      </c:pivotFmt>
      <c:pivotFmt>
        <c:idx val="2"/>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
        <c:spPr>
          <a:solidFill>
            <a:schemeClr val="accent1"/>
          </a:solidFill>
          <a:ln w="28575" cap="rnd">
            <a:solidFill>
              <a:schemeClr val="accent1"/>
            </a:solidFill>
            <a:round/>
          </a:ln>
          <a:effectLst/>
        </c:spPr>
        <c:marker>
          <c:symbol val="none"/>
        </c:marker>
      </c:pivotFmt>
      <c:pivotFmt>
        <c:idx val="4"/>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
        <c:spPr>
          <a:solidFill>
            <a:schemeClr val="accent1"/>
          </a:solidFill>
          <a:ln w="28575" cap="rnd">
            <a:solidFill>
              <a:schemeClr val="accent1"/>
            </a:solidFill>
            <a:round/>
          </a:ln>
          <a:effectLst/>
        </c:spPr>
        <c:marker>
          <c:symbol val="none"/>
        </c:marker>
      </c:pivotFmt>
      <c:pivotFmt>
        <c:idx val="6"/>
        <c:spPr>
          <a:solidFill>
            <a:schemeClr val="accent1"/>
          </a:solidFill>
          <a:ln w="28575" cap="rnd">
            <a:solidFill>
              <a:schemeClr val="accent1"/>
            </a:solidFill>
            <a:round/>
          </a:ln>
          <a:effectLst/>
        </c:spPr>
        <c:marker>
          <c:symbol val="none"/>
        </c:marker>
      </c:pivotFmt>
      <c:pivotFmt>
        <c:idx val="7"/>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8"/>
        <c:spPr>
          <a:solidFill>
            <a:schemeClr val="accent1"/>
          </a:solidFill>
          <a:ln w="28575" cap="rnd">
            <a:solidFill>
              <a:schemeClr val="accent1"/>
            </a:solidFill>
            <a:round/>
          </a:ln>
          <a:effectLst/>
        </c:spPr>
        <c:marker>
          <c:symbol val="none"/>
        </c:marker>
      </c:pivotFmt>
      <c:pivotFmt>
        <c:idx val="9"/>
        <c:spPr>
          <a:solidFill>
            <a:schemeClr val="accent1"/>
          </a:solidFill>
          <a:ln w="28575" cap="rnd">
            <a:solidFill>
              <a:schemeClr val="accent1"/>
            </a:solidFill>
            <a:round/>
          </a:ln>
          <a:effectLst/>
        </c:spPr>
        <c:marker>
          <c:symbol val="none"/>
        </c:marker>
      </c:pivotFmt>
      <c:pivotFmt>
        <c:idx val="10"/>
        <c:spPr>
          <a:solidFill>
            <a:schemeClr val="accent1"/>
          </a:solidFill>
          <a:ln w="28575" cap="rnd">
            <a:solidFill>
              <a:schemeClr val="accent1"/>
            </a:solidFill>
            <a:round/>
          </a:ln>
          <a:effectLst/>
        </c:spPr>
        <c:marker>
          <c:symbol val="none"/>
        </c:marker>
      </c:pivotFmt>
      <c:pivotFmt>
        <c:idx val="11"/>
        <c:spPr>
          <a:solidFill>
            <a:schemeClr val="accent1"/>
          </a:solidFill>
          <a:ln w="28575" cap="rnd">
            <a:solidFill>
              <a:schemeClr val="accent1"/>
            </a:solidFill>
            <a:round/>
          </a:ln>
          <a:effectLst/>
        </c:spPr>
        <c:marker>
          <c:symbol val="none"/>
        </c:marker>
      </c:pivotFmt>
      <c:pivotFmt>
        <c:idx val="12"/>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13"/>
        <c:spPr>
          <a:solidFill>
            <a:schemeClr val="accent1"/>
          </a:solidFill>
          <a:ln w="28575" cap="rnd">
            <a:solidFill>
              <a:schemeClr val="accent1"/>
            </a:solidFill>
            <a:round/>
          </a:ln>
          <a:effectLst/>
        </c:spPr>
        <c:marker>
          <c:symbol val="none"/>
        </c:marker>
      </c:pivotFmt>
      <c:pivotFmt>
        <c:idx val="14"/>
        <c:spPr>
          <a:solidFill>
            <a:schemeClr val="accent1"/>
          </a:solidFill>
          <a:ln w="28575" cap="rnd">
            <a:solidFill>
              <a:schemeClr val="accent1"/>
            </a:solidFill>
            <a:round/>
          </a:ln>
          <a:effectLst/>
        </c:spPr>
        <c:marker>
          <c:symbol val="none"/>
        </c:marker>
      </c:pivotFmt>
      <c:pivotFmt>
        <c:idx val="15"/>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16"/>
        <c:spPr>
          <a:solidFill>
            <a:schemeClr val="accent1"/>
          </a:solidFill>
          <a:ln w="28575" cap="rnd">
            <a:solidFill>
              <a:schemeClr val="accent1"/>
            </a:solidFill>
            <a:round/>
          </a:ln>
          <a:effectLst/>
        </c:spPr>
        <c:marker>
          <c:symbol val="none"/>
        </c:marker>
      </c:pivotFmt>
      <c:pivotFmt>
        <c:idx val="17"/>
        <c:spPr>
          <a:solidFill>
            <a:schemeClr val="accent1"/>
          </a:solidFill>
          <a:ln w="28575" cap="rnd">
            <a:solidFill>
              <a:schemeClr val="accent1"/>
            </a:solidFill>
            <a:round/>
          </a:ln>
          <a:effectLst/>
        </c:spPr>
        <c:marker>
          <c:symbol val="none"/>
        </c:marker>
      </c:pivotFmt>
      <c:pivotFmt>
        <c:idx val="18"/>
        <c:spPr>
          <a:solidFill>
            <a:schemeClr val="accent1"/>
          </a:solidFill>
          <a:ln w="28575" cap="rnd">
            <a:solidFill>
              <a:schemeClr val="accent1"/>
            </a:solidFill>
            <a:round/>
          </a:ln>
          <a:effectLst/>
        </c:spPr>
        <c:marker>
          <c:symbol val="none"/>
        </c:marker>
      </c:pivotFmt>
      <c:pivotFmt>
        <c:idx val="19"/>
        <c:spPr>
          <a:solidFill>
            <a:schemeClr val="accent1"/>
          </a:solidFill>
          <a:ln w="28575" cap="rnd">
            <a:solidFill>
              <a:schemeClr val="accent1"/>
            </a:solidFill>
            <a:round/>
          </a:ln>
          <a:effectLst/>
        </c:spPr>
        <c:marker>
          <c:symbol val="none"/>
        </c:marker>
      </c:pivotFmt>
      <c:pivotFmt>
        <c:idx val="20"/>
        <c:spPr>
          <a:solidFill>
            <a:schemeClr val="accent1"/>
          </a:solidFill>
          <a:ln w="28575" cap="rnd">
            <a:solidFill>
              <a:schemeClr val="accent1"/>
            </a:solidFill>
            <a:round/>
          </a:ln>
          <a:effectLst/>
        </c:spPr>
        <c:marker>
          <c:symbol val="none"/>
        </c:marker>
      </c:pivotFmt>
      <c:pivotFmt>
        <c:idx val="21"/>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22"/>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23"/>
        <c:spPr>
          <a:solidFill>
            <a:schemeClr val="accent1"/>
          </a:solidFill>
          <a:ln w="28575" cap="rnd">
            <a:solidFill>
              <a:schemeClr val="accent1"/>
            </a:solidFill>
            <a:round/>
          </a:ln>
          <a:effectLst/>
        </c:spPr>
        <c:marker>
          <c:symbol val="none"/>
        </c:marker>
      </c:pivotFmt>
      <c:pivotFmt>
        <c:idx val="24"/>
        <c:spPr>
          <a:solidFill>
            <a:schemeClr val="accent1"/>
          </a:solidFill>
          <a:ln w="28575" cap="rnd">
            <a:solidFill>
              <a:schemeClr val="accent1"/>
            </a:solidFill>
            <a:round/>
          </a:ln>
          <a:effectLst/>
        </c:spPr>
        <c:marker>
          <c:symbol val="none"/>
        </c:marker>
      </c:pivotFmt>
      <c:pivotFmt>
        <c:idx val="25"/>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26"/>
        <c:spPr>
          <a:solidFill>
            <a:schemeClr val="accent1"/>
          </a:solidFill>
          <a:ln>
            <a:noFill/>
          </a:ln>
          <a:effectLst/>
        </c:spPr>
        <c:marker>
          <c:symbol val="none"/>
        </c:marker>
      </c:pivotFmt>
      <c:pivotFmt>
        <c:idx val="27"/>
        <c:spPr>
          <a:solidFill>
            <a:schemeClr val="accent1"/>
          </a:solidFill>
          <a:ln>
            <a:noFill/>
          </a:ln>
          <a:effectLst/>
        </c:spPr>
        <c:marker>
          <c:symbol val="none"/>
        </c:marker>
      </c:pivotFmt>
      <c:pivotFmt>
        <c:idx val="28"/>
        <c:spPr>
          <a:solidFill>
            <a:schemeClr val="accent1"/>
          </a:solidFill>
          <a:ln>
            <a:noFill/>
          </a:ln>
          <a:effectLst/>
        </c:spPr>
        <c:marker>
          <c:symbol val="none"/>
        </c:marker>
      </c:pivotFmt>
      <c:pivotFmt>
        <c:idx val="29"/>
        <c:spPr>
          <a:solidFill>
            <a:schemeClr val="accent1"/>
          </a:solidFill>
          <a:ln>
            <a:noFill/>
          </a:ln>
          <a:effectLst/>
        </c:spPr>
        <c:marker>
          <c:symbol val="none"/>
        </c:marker>
      </c:pivotFmt>
      <c:pivotFmt>
        <c:idx val="30"/>
        <c:spPr>
          <a:solidFill>
            <a:schemeClr val="accent1"/>
          </a:solidFill>
          <a:ln>
            <a:noFill/>
          </a:ln>
          <a:effectLst/>
        </c:spPr>
        <c:marker>
          <c:symbol val="none"/>
        </c:marker>
      </c:pivotFmt>
      <c:pivotFmt>
        <c:idx val="31"/>
        <c:spPr>
          <a:solidFill>
            <a:schemeClr val="accent1"/>
          </a:solidFill>
          <a:ln>
            <a:noFill/>
          </a:ln>
          <a:effectLst/>
        </c:spPr>
        <c:marker>
          <c:symbol val="none"/>
        </c:marker>
      </c:pivotFmt>
      <c:pivotFmt>
        <c:idx val="32"/>
        <c:spPr>
          <a:solidFill>
            <a:schemeClr val="accent1"/>
          </a:solidFill>
          <a:ln>
            <a:noFill/>
          </a:ln>
          <a:effectLst/>
        </c:spPr>
        <c:marker>
          <c:symbol val="none"/>
        </c:marker>
      </c:pivotFmt>
      <c:pivotFmt>
        <c:idx val="33"/>
        <c:spPr>
          <a:solidFill>
            <a:schemeClr val="accent1"/>
          </a:solidFill>
          <a:ln>
            <a:noFill/>
          </a:ln>
          <a:effectLst/>
        </c:spPr>
        <c:marker>
          <c:symbol val="none"/>
        </c:marker>
      </c:pivotFmt>
      <c:pivotFmt>
        <c:idx val="34"/>
        <c:spPr>
          <a:solidFill>
            <a:schemeClr val="accent1"/>
          </a:solidFill>
          <a:ln>
            <a:noFill/>
          </a:ln>
          <a:effectLst/>
        </c:spPr>
        <c:marker>
          <c:symbol val="none"/>
        </c:marker>
      </c:pivotFmt>
      <c:pivotFmt>
        <c:idx val="35"/>
        <c:spPr>
          <a:solidFill>
            <a:schemeClr val="accent1"/>
          </a:solidFill>
          <a:ln>
            <a:noFill/>
          </a:ln>
          <a:effectLst/>
        </c:spPr>
        <c:marker>
          <c:symbol val="none"/>
        </c:marker>
      </c:pivotFmt>
      <c:pivotFmt>
        <c:idx val="36"/>
        <c:spPr>
          <a:solidFill>
            <a:schemeClr val="accent1"/>
          </a:solidFill>
          <a:ln>
            <a:noFill/>
          </a:ln>
          <a:effectLst/>
        </c:spPr>
        <c:marker>
          <c:symbol val="none"/>
        </c:marker>
      </c:pivotFmt>
      <c:pivotFmt>
        <c:idx val="37"/>
        <c:spPr>
          <a:solidFill>
            <a:schemeClr val="accent1"/>
          </a:solidFill>
          <a:ln>
            <a:noFill/>
          </a:ln>
          <a:effectLst/>
        </c:spPr>
        <c:marker>
          <c:symbol val="none"/>
        </c:marker>
      </c:pivotFmt>
      <c:pivotFmt>
        <c:idx val="38"/>
        <c:spPr>
          <a:solidFill>
            <a:schemeClr val="accent1"/>
          </a:solidFill>
          <a:ln>
            <a:noFill/>
          </a:ln>
          <a:effectLst/>
        </c:spPr>
        <c:marker>
          <c:symbol val="none"/>
        </c:marker>
      </c:pivotFmt>
      <c:pivotFmt>
        <c:idx val="39"/>
        <c:spPr>
          <a:solidFill>
            <a:schemeClr val="accent1"/>
          </a:solidFill>
          <a:ln>
            <a:noFill/>
          </a:ln>
          <a:effectLst/>
        </c:spPr>
        <c:marker>
          <c:symbol val="none"/>
        </c:marker>
      </c:pivotFmt>
      <c:pivotFmt>
        <c:idx val="40"/>
        <c:spPr>
          <a:solidFill>
            <a:schemeClr val="accent1"/>
          </a:solidFill>
          <a:ln>
            <a:noFill/>
          </a:ln>
          <a:effectLst/>
        </c:spPr>
        <c:marker>
          <c:symbol val="none"/>
        </c:marker>
      </c:pivotFmt>
      <c:pivotFmt>
        <c:idx val="41"/>
        <c:spPr>
          <a:solidFill>
            <a:schemeClr val="accent1"/>
          </a:solidFill>
          <a:ln>
            <a:noFill/>
          </a:ln>
          <a:effectLst/>
        </c:spPr>
        <c:marker>
          <c:symbol val="none"/>
        </c:marker>
      </c:pivotFmt>
      <c:pivotFmt>
        <c:idx val="42"/>
        <c:spPr>
          <a:solidFill>
            <a:schemeClr val="accent1"/>
          </a:solidFill>
          <a:ln>
            <a:noFill/>
          </a:ln>
          <a:effectLst/>
        </c:spPr>
        <c:marker>
          <c:symbol val="none"/>
        </c:marker>
      </c:pivotFmt>
      <c:pivotFmt>
        <c:idx val="43"/>
        <c:spPr>
          <a:solidFill>
            <a:schemeClr val="accent1"/>
          </a:solidFill>
          <a:ln>
            <a:noFill/>
          </a:ln>
          <a:effectLst/>
        </c:spPr>
        <c:marker>
          <c:symbol val="none"/>
        </c:marker>
      </c:pivotFmt>
      <c:pivotFmt>
        <c:idx val="44"/>
        <c:spPr>
          <a:solidFill>
            <a:schemeClr val="accent1"/>
          </a:solidFill>
          <a:ln>
            <a:noFill/>
          </a:ln>
          <a:effectLst/>
        </c:spPr>
        <c:marker>
          <c:symbol val="none"/>
        </c:marker>
      </c:pivotFmt>
      <c:pivotFmt>
        <c:idx val="45"/>
        <c:spPr>
          <a:solidFill>
            <a:schemeClr val="accent1"/>
          </a:solidFill>
          <a:ln>
            <a:noFill/>
          </a:ln>
          <a:effectLst/>
        </c:spPr>
        <c:marker>
          <c:symbol val="none"/>
        </c:marker>
      </c:pivotFmt>
      <c:pivotFmt>
        <c:idx val="46"/>
        <c:spPr>
          <a:solidFill>
            <a:schemeClr val="accent1"/>
          </a:solidFill>
          <a:ln>
            <a:noFill/>
          </a:ln>
          <a:effectLst/>
        </c:spPr>
        <c:marker>
          <c:symbol val="none"/>
        </c:marker>
      </c:pivotFmt>
      <c:pivotFmt>
        <c:idx val="47"/>
        <c:spPr>
          <a:solidFill>
            <a:schemeClr val="accent1"/>
          </a:solidFill>
          <a:ln>
            <a:noFill/>
          </a:ln>
          <a:effectLst/>
        </c:spPr>
        <c:marker>
          <c:symbol val="none"/>
        </c:marker>
      </c:pivotFmt>
      <c:pivotFmt>
        <c:idx val="48"/>
        <c:spPr>
          <a:solidFill>
            <a:schemeClr val="accent1"/>
          </a:solidFill>
          <a:ln>
            <a:noFill/>
          </a:ln>
          <a:effectLst/>
        </c:spPr>
        <c:marker>
          <c:symbol val="none"/>
        </c:marker>
      </c:pivotFmt>
      <c:pivotFmt>
        <c:idx val="49"/>
        <c:spPr>
          <a:solidFill>
            <a:schemeClr val="accent1"/>
          </a:solidFill>
          <a:ln>
            <a:noFill/>
          </a:ln>
          <a:effectLst/>
        </c:spPr>
        <c:marker>
          <c:symbol val="none"/>
        </c:marker>
      </c:pivotFmt>
      <c:pivotFmt>
        <c:idx val="50"/>
        <c:spPr>
          <a:solidFill>
            <a:schemeClr val="accent1"/>
          </a:solidFill>
          <a:ln>
            <a:noFill/>
          </a:ln>
          <a:effectLst/>
        </c:spPr>
        <c:marker>
          <c:symbol val="none"/>
        </c:marker>
      </c:pivotFmt>
      <c:pivotFmt>
        <c:idx val="51"/>
        <c:spPr>
          <a:solidFill>
            <a:schemeClr val="accent1"/>
          </a:solidFill>
          <a:ln>
            <a:noFill/>
          </a:ln>
          <a:effectLst/>
        </c:spPr>
        <c:marker>
          <c:symbol val="none"/>
        </c:marker>
      </c:pivotFmt>
      <c:pivotFmt>
        <c:idx val="52"/>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3"/>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4"/>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5"/>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6"/>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7"/>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8"/>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59"/>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6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61"/>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s>
    <c:plotArea>
      <c:layout/>
      <c:radarChart>
        <c:radarStyle val="marker"/>
        <c:varyColors val="0"/>
        <c:ser>
          <c:idx val="0"/>
          <c:order val="0"/>
          <c:tx>
            <c:strRef>
              <c:f>'Taidon merkitys työtehtävissä'!$B$3:$B$4</c:f>
              <c:strCache>
                <c:ptCount val="1"/>
                <c:pt idx="0">
                  <c:v>1.2. Jyväskylän yliopisto (n = 21)</c:v>
                </c:pt>
              </c:strCache>
            </c:strRef>
          </c:tx>
          <c:spPr>
            <a:ln w="28575" cap="rnd">
              <a:solidFill>
                <a:schemeClr val="accent1"/>
              </a:solidFill>
              <a:round/>
            </a:ln>
            <a:effectLst/>
          </c:spPr>
          <c:marker>
            <c:symbol val="none"/>
          </c:marker>
          <c:cat>
            <c:strRef>
              <c:f>'Taidon merkitys työtehtävissä'!$A$5:$A$31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'Taidon merkitys työtehtävissä'!$B$5:$B$31</c:f>
              <c:numCache>
                <c:formatCode>General</c:formatCode>
                <c:ptCount val="27"/>
                <c:pt idx="0">
                  <c:v>3.8</c:v>
                </c:pt>
                <c:pt idx="1">
                  <c:v>3.8</c:v>
                </c:pt>
                <c:pt idx="2">
                  <c:v>4.5999999999999996</c:v>
                </c:pt>
                <c:pt idx="3">
                  <c:v>3.7</c:v>
                </c:pt>
                <c:pt idx="4">
                  <c:v>4.8</c:v>
                </c:pt>
                <c:pt idx="5">
                  <c:v>4.9000000000000004</c:v>
                </c:pt>
                <c:pt idx="6">
                  <c:v>4.5</c:v>
                </c:pt>
                <c:pt idx="7">
                  <c:v>3.3</c:v>
                </c:pt>
                <c:pt idx="8">
                  <c:v>5.0999999999999996</c:v>
                </c:pt>
                <c:pt idx="9">
                  <c:v>4.5999999999999996</c:v>
                </c:pt>
                <c:pt idx="10">
                  <c:v>4.5</c:v>
                </c:pt>
                <c:pt idx="11">
                  <c:v>5</c:v>
                </c:pt>
                <c:pt idx="12">
                  <c:v>3.6</c:v>
                </c:pt>
                <c:pt idx="13">
                  <c:v>3.6</c:v>
                </c:pt>
                <c:pt idx="14">
                  <c:v>3.2</c:v>
                </c:pt>
                <c:pt idx="15">
                  <c:v>4.5</c:v>
                </c:pt>
                <c:pt idx="16">
                  <c:v>5</c:v>
                </c:pt>
                <c:pt idx="17">
                  <c:v>1.8</c:v>
                </c:pt>
                <c:pt idx="18">
                  <c:v>3.6</c:v>
                </c:pt>
                <c:pt idx="19">
                  <c:v>1.6</c:v>
                </c:pt>
                <c:pt idx="20">
                  <c:v>5</c:v>
                </c:pt>
                <c:pt idx="21">
                  <c:v>4.8</c:v>
                </c:pt>
                <c:pt idx="22">
                  <c:v>3.7</c:v>
                </c:pt>
                <c:pt idx="23">
                  <c:v>5.3</c:v>
                </c:pt>
                <c:pt idx="24">
                  <c:v>4.3</c:v>
                </c:pt>
                <c:pt idx="25">
                  <c:v>5.3</c:v>
                </c:pt>
                <c:pt idx="26">
                  <c:v>2.1</c:v>
                </c:pt>
              </c:numCache>
            </c:numRef>
          </c:val>
          <c:extLst>
            <c:ext xmlns:c16="http://schemas.microsoft.com/office/drawing/2014/chart" uri="{C3380CC4-5D6E-409C-BE32-E72D297353CC}">
              <c16:uniqueId val="{00000000-F629-4910-ABE4-B100A03BF632}"/>
            </c:ext>
          </c:extLst>
        </c:ser>
        <c:ser>
          <c:idx val="1"/>
          <c:order val="1"/>
          <c:tx>
            <c:strRef>
              <c:f>'Taidon merkitys työtehtävissä'!$C$3:$C$4</c:f>
              <c:strCache>
                <c:ptCount val="1"/>
                <c:pt idx="0">
                  <c:v>2.3. Jyväskylän yliopisto (n = 20)</c:v>
                </c:pt>
              </c:strCache>
            </c:strRef>
          </c:tx>
          <c:spPr>
            <a:ln w="28575" cap="rnd">
              <a:solidFill>
                <a:schemeClr val="accent2"/>
              </a:solidFill>
              <a:round/>
            </a:ln>
            <a:effectLst/>
          </c:spPr>
          <c:marker>
            <c:symbol val="none"/>
          </c:marker>
          <c:cat>
            <c:strRef>
              <c:f>'Taidon merkitys työtehtävissä'!$A$5:$A$31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'Taidon merkitys työtehtävissä'!$C$5:$C$31</c:f>
              <c:numCache>
                <c:formatCode>General</c:formatCode>
                <c:ptCount val="27"/>
                <c:pt idx="0">
                  <c:v>3.6</c:v>
                </c:pt>
                <c:pt idx="1">
                  <c:v>3</c:v>
                </c:pt>
                <c:pt idx="2">
                  <c:v>4.7</c:v>
                </c:pt>
                <c:pt idx="3">
                  <c:v>4.5999999999999996</c:v>
                </c:pt>
                <c:pt idx="4">
                  <c:v>4.7</c:v>
                </c:pt>
                <c:pt idx="5">
                  <c:v>4.7</c:v>
                </c:pt>
                <c:pt idx="6">
                  <c:v>3.9</c:v>
                </c:pt>
                <c:pt idx="7">
                  <c:v>2.5</c:v>
                </c:pt>
                <c:pt idx="8">
                  <c:v>4.5999999999999996</c:v>
                </c:pt>
                <c:pt idx="9">
                  <c:v>3.9</c:v>
                </c:pt>
                <c:pt idx="10">
                  <c:v>4.5</c:v>
                </c:pt>
                <c:pt idx="11">
                  <c:v>4.7</c:v>
                </c:pt>
                <c:pt idx="12">
                  <c:v>3.3</c:v>
                </c:pt>
                <c:pt idx="13">
                  <c:v>3.6</c:v>
                </c:pt>
                <c:pt idx="14">
                  <c:v>2.6</c:v>
                </c:pt>
                <c:pt idx="15">
                  <c:v>4.4000000000000004</c:v>
                </c:pt>
                <c:pt idx="16">
                  <c:v>5.2</c:v>
                </c:pt>
                <c:pt idx="17">
                  <c:v>2.1</c:v>
                </c:pt>
                <c:pt idx="18">
                  <c:v>3.6</c:v>
                </c:pt>
                <c:pt idx="19">
                  <c:v>1.4</c:v>
                </c:pt>
                <c:pt idx="20">
                  <c:v>5.2</c:v>
                </c:pt>
                <c:pt idx="21">
                  <c:v>4.5</c:v>
                </c:pt>
                <c:pt idx="22">
                  <c:v>3.1</c:v>
                </c:pt>
                <c:pt idx="23">
                  <c:v>4.7</c:v>
                </c:pt>
                <c:pt idx="24">
                  <c:v>3.9</c:v>
                </c:pt>
                <c:pt idx="25">
                  <c:v>5.2</c:v>
                </c:pt>
                <c:pt idx="26">
                  <c:v>1.7</c:v>
                </c:pt>
              </c:numCache>
            </c:numRef>
          </c:val>
          <c:extLst>
            <c:ext xmlns:c16="http://schemas.microsoft.com/office/drawing/2014/chart" uri="{C3380CC4-5D6E-409C-BE32-E72D297353CC}">
              <c16:uniqueId val="{00000006-F629-4910-ABE4-B100A03BF632}"/>
            </c:ext>
          </c:extLst>
        </c:ser>
        <c:ser>
          <c:idx val="2"/>
          <c:order val="2"/>
          <c:tx>
            <c:strRef>
              <c:f>'Taidon merkitys työtehtävissä'!$D$3:$D$4</c:f>
              <c:strCache>
                <c:ptCount val="1"/>
                <c:pt idx="0">
                  <c:v>3.3. Jyväskylän yliopisto (n = 90)</c:v>
                </c:pt>
              </c:strCache>
            </c:strRef>
          </c:tx>
          <c:spPr>
            <a:ln w="28575" cap="rnd">
              <a:solidFill>
                <a:schemeClr val="accent3"/>
              </a:solidFill>
              <a:round/>
            </a:ln>
            <a:effectLst/>
          </c:spPr>
          <c:marker>
            <c:symbol val="none"/>
          </c:marker>
          <c:cat>
            <c:strRef>
              <c:f>'Taidon merkitys työtehtävissä'!$A$5:$A$31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'Taidon merkitys työtehtävissä'!$D$5:$D$31</c:f>
              <c:numCache>
                <c:formatCode>General</c:formatCode>
                <c:ptCount val="27"/>
                <c:pt idx="0">
                  <c:v>3.7</c:v>
                </c:pt>
                <c:pt idx="1">
                  <c:v>4.2</c:v>
                </c:pt>
                <c:pt idx="2">
                  <c:v>4.5</c:v>
                </c:pt>
                <c:pt idx="3">
                  <c:v>4.5</c:v>
                </c:pt>
                <c:pt idx="4">
                  <c:v>5</c:v>
                </c:pt>
                <c:pt idx="5">
                  <c:v>5</c:v>
                </c:pt>
                <c:pt idx="6">
                  <c:v>4.5</c:v>
                </c:pt>
                <c:pt idx="7">
                  <c:v>2.9</c:v>
                </c:pt>
                <c:pt idx="8">
                  <c:v>5.3</c:v>
                </c:pt>
                <c:pt idx="9">
                  <c:v>4.5999999999999996</c:v>
                </c:pt>
                <c:pt idx="10">
                  <c:v>4.8</c:v>
                </c:pt>
                <c:pt idx="11">
                  <c:v>4.8</c:v>
                </c:pt>
                <c:pt idx="12">
                  <c:v>4.2</c:v>
                </c:pt>
                <c:pt idx="13">
                  <c:v>3.4</c:v>
                </c:pt>
                <c:pt idx="14">
                  <c:v>2.5</c:v>
                </c:pt>
                <c:pt idx="15">
                  <c:v>4.9000000000000004</c:v>
                </c:pt>
                <c:pt idx="16">
                  <c:v>5</c:v>
                </c:pt>
                <c:pt idx="17">
                  <c:v>2.4</c:v>
                </c:pt>
                <c:pt idx="18">
                  <c:v>4.2</c:v>
                </c:pt>
                <c:pt idx="19">
                  <c:v>2.5</c:v>
                </c:pt>
                <c:pt idx="20">
                  <c:v>5.4</c:v>
                </c:pt>
                <c:pt idx="21">
                  <c:v>4.5999999999999996</c:v>
                </c:pt>
                <c:pt idx="22">
                  <c:v>3.7</c:v>
                </c:pt>
                <c:pt idx="23">
                  <c:v>5.3</c:v>
                </c:pt>
                <c:pt idx="24">
                  <c:v>4.0999999999999996</c:v>
                </c:pt>
                <c:pt idx="25">
                  <c:v>5.4</c:v>
                </c:pt>
                <c:pt idx="26">
                  <c:v>2</c:v>
                </c:pt>
              </c:numCache>
            </c:numRef>
          </c:val>
          <c:extLst>
            <c:ext xmlns:c16="http://schemas.microsoft.com/office/drawing/2014/chart" uri="{C3380CC4-5D6E-409C-BE32-E72D297353CC}">
              <c16:uniqueId val="{00000007-F629-4910-ABE4-B100A03BF632}"/>
            </c:ext>
          </c:extLst>
        </c:ser>
        <c:ser>
          <c:idx val="3"/>
          <c:order val="3"/>
          <c:tx>
            <c:strRef>
              <c:f>'Taidon merkitys työtehtävissä'!$E$3:$E$4</c:f>
              <c:strCache>
                <c:ptCount val="1"/>
                <c:pt idx="0">
                  <c:v>4.1. Jyväskylän yliopisto (n = 19)</c:v>
                </c:pt>
              </c:strCache>
            </c:strRef>
          </c:tx>
          <c:spPr>
            <a:ln w="28575" cap="rnd">
              <a:solidFill>
                <a:schemeClr val="accent4"/>
              </a:solidFill>
              <a:round/>
            </a:ln>
            <a:effectLst/>
          </c:spPr>
          <c:marker>
            <c:symbol val="none"/>
          </c:marker>
          <c:cat>
            <c:strRef>
              <c:f>'Taidon merkitys työtehtävissä'!$A$5:$A$31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'Taidon merkitys työtehtävissä'!$E$5:$E$31</c:f>
              <c:numCache>
                <c:formatCode>General</c:formatCode>
                <c:ptCount val="27"/>
                <c:pt idx="0">
                  <c:v>3.2</c:v>
                </c:pt>
                <c:pt idx="1">
                  <c:v>3.4</c:v>
                </c:pt>
                <c:pt idx="2">
                  <c:v>4.8</c:v>
                </c:pt>
                <c:pt idx="3">
                  <c:v>4.5999999999999996</c:v>
                </c:pt>
                <c:pt idx="4">
                  <c:v>4.9000000000000004</c:v>
                </c:pt>
                <c:pt idx="5">
                  <c:v>4.7</c:v>
                </c:pt>
                <c:pt idx="6">
                  <c:v>4.7</c:v>
                </c:pt>
                <c:pt idx="7">
                  <c:v>3.3</c:v>
                </c:pt>
                <c:pt idx="8">
                  <c:v>4.9000000000000004</c:v>
                </c:pt>
                <c:pt idx="9">
                  <c:v>4.4000000000000004</c:v>
                </c:pt>
                <c:pt idx="10">
                  <c:v>4.2</c:v>
                </c:pt>
                <c:pt idx="11">
                  <c:v>4.0999999999999996</c:v>
                </c:pt>
                <c:pt idx="12">
                  <c:v>3.7</c:v>
                </c:pt>
                <c:pt idx="13">
                  <c:v>3</c:v>
                </c:pt>
                <c:pt idx="14">
                  <c:v>3.4</c:v>
                </c:pt>
                <c:pt idx="15">
                  <c:v>4.3</c:v>
                </c:pt>
                <c:pt idx="16">
                  <c:v>4.5999999999999996</c:v>
                </c:pt>
                <c:pt idx="17">
                  <c:v>1.6</c:v>
                </c:pt>
                <c:pt idx="18">
                  <c:v>4.5999999999999996</c:v>
                </c:pt>
                <c:pt idx="19">
                  <c:v>2</c:v>
                </c:pt>
                <c:pt idx="20">
                  <c:v>5.0999999999999996</c:v>
                </c:pt>
                <c:pt idx="21">
                  <c:v>4.5999999999999996</c:v>
                </c:pt>
                <c:pt idx="22">
                  <c:v>3.8</c:v>
                </c:pt>
                <c:pt idx="23">
                  <c:v>5.0999999999999996</c:v>
                </c:pt>
                <c:pt idx="24">
                  <c:v>4.4000000000000004</c:v>
                </c:pt>
                <c:pt idx="25">
                  <c:v>5.0999999999999996</c:v>
                </c:pt>
                <c:pt idx="26">
                  <c:v>2.7</c:v>
                </c:pt>
              </c:numCache>
            </c:numRef>
          </c:val>
          <c:extLst>
            <c:ext xmlns:c16="http://schemas.microsoft.com/office/drawing/2014/chart" uri="{C3380CC4-5D6E-409C-BE32-E72D297353CC}">
              <c16:uniqueId val="{00000008-F629-4910-ABE4-B100A03BF632}"/>
            </c:ext>
          </c:extLst>
        </c:ser>
        <c:ser>
          <c:idx val="4"/>
          <c:order val="4"/>
          <c:tx>
            <c:strRef>
              <c:f>'Taidon merkitys työtehtävissä'!$F$3:$F$4</c:f>
              <c:strCache>
                <c:ptCount val="1"/>
                <c:pt idx="0">
                  <c:v>Alan keskiarvo (n = 800)</c:v>
                </c:pt>
              </c:strCache>
            </c:strRef>
          </c:tx>
          <c:spPr>
            <a:ln w="28575" cap="rnd">
              <a:solidFill>
                <a:schemeClr val="accent5"/>
              </a:solidFill>
              <a:round/>
            </a:ln>
            <a:effectLst/>
          </c:spPr>
          <c:marker>
            <c:symbol val="none"/>
          </c:marker>
          <c:cat>
            <c:strRef>
              <c:f>'Taidon merkitys työtehtävissä'!$A$5:$A$31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'Taidon merkitys työtehtävissä'!$F$5:$F$31</c:f>
              <c:numCache>
                <c:formatCode>General</c:formatCode>
                <c:ptCount val="27"/>
                <c:pt idx="0">
                  <c:v>3.6</c:v>
                </c:pt>
                <c:pt idx="1">
                  <c:v>3.8</c:v>
                </c:pt>
                <c:pt idx="2">
                  <c:v>4.5999999999999996</c:v>
                </c:pt>
                <c:pt idx="3">
                  <c:v>4.5</c:v>
                </c:pt>
                <c:pt idx="4">
                  <c:v>4.9000000000000004</c:v>
                </c:pt>
                <c:pt idx="5">
                  <c:v>4.8</c:v>
                </c:pt>
                <c:pt idx="6">
                  <c:v>4.4000000000000004</c:v>
                </c:pt>
                <c:pt idx="7">
                  <c:v>2.7</c:v>
                </c:pt>
                <c:pt idx="8">
                  <c:v>5</c:v>
                </c:pt>
                <c:pt idx="9">
                  <c:v>4.3</c:v>
                </c:pt>
                <c:pt idx="10">
                  <c:v>4.4000000000000004</c:v>
                </c:pt>
                <c:pt idx="11">
                  <c:v>4.3</c:v>
                </c:pt>
                <c:pt idx="12">
                  <c:v>3.9</c:v>
                </c:pt>
                <c:pt idx="13">
                  <c:v>3.2</c:v>
                </c:pt>
                <c:pt idx="14">
                  <c:v>2.5</c:v>
                </c:pt>
                <c:pt idx="15">
                  <c:v>4.5999999999999996</c:v>
                </c:pt>
                <c:pt idx="16">
                  <c:v>5</c:v>
                </c:pt>
                <c:pt idx="17">
                  <c:v>2.5</c:v>
                </c:pt>
                <c:pt idx="18">
                  <c:v>4</c:v>
                </c:pt>
                <c:pt idx="19">
                  <c:v>2.2000000000000002</c:v>
                </c:pt>
                <c:pt idx="20">
                  <c:v>5.2</c:v>
                </c:pt>
                <c:pt idx="21">
                  <c:v>4.5</c:v>
                </c:pt>
                <c:pt idx="22">
                  <c:v>3.7</c:v>
                </c:pt>
                <c:pt idx="23">
                  <c:v>5</c:v>
                </c:pt>
                <c:pt idx="24">
                  <c:v>4</c:v>
                </c:pt>
                <c:pt idx="25">
                  <c:v>5.2</c:v>
                </c:pt>
                <c:pt idx="26">
                  <c:v>2.1</c:v>
                </c:pt>
              </c:numCache>
            </c:numRef>
          </c:val>
          <c:extLst>
            <c:ext xmlns:c16="http://schemas.microsoft.com/office/drawing/2014/chart" uri="{C3380CC4-5D6E-409C-BE32-E72D297353CC}">
              <c16:uniqueId val="{00000009-F629-4910-ABE4-B100A03BF632}"/>
            </c:ext>
          </c:extLst>
        </c:ser>
        <c:dLbls>
          <c:showLegendKey val="0"/>
          <c:showVal val="0"/>
          <c:showCatName val="0"/>
          <c:showSerName val="0"/>
          <c:showPercent val="0"/>
          <c:showBubbleSize val="0"/>
        </c:dLbls>
        <c:axId val="361847936"/>
        <c:axId val="361844984"/>
      </c:radarChart>
      <c:catAx>
        <c:axId val="3618479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844984"/>
        <c:crosses val="autoZero"/>
        <c:auto val="1"/>
        <c:lblAlgn val="ctr"/>
        <c:lblOffset val="100"/>
        <c:noMultiLvlLbl val="0"/>
      </c:catAx>
      <c:valAx>
        <c:axId val="361844984"/>
        <c:scaling>
          <c:orientation val="minMax"/>
          <c:max val="6"/>
          <c:min val="1"/>
        </c:scaling>
        <c:delete val="0"/>
        <c:axPos val="l"/>
        <c:majorGridlines>
          <c:spPr>
            <a:ln w="9525" cap="flat" cmpd="sng" algn="ctr">
              <a:solidFill>
                <a:schemeClr val="accent1">
                  <a:alpha val="50000"/>
                </a:schemeClr>
              </a:solidFill>
              <a:round/>
            </a:ln>
            <a:effectLst/>
          </c:spPr>
        </c:majorGridlines>
        <c:numFmt formatCode="General" sourceLinked="1"/>
        <c:majorTickMark val="none"/>
        <c:minorTickMark val="none"/>
        <c:tickLblPos val="nextTo"/>
        <c:spPr>
          <a:noFill/>
          <a:ln>
            <a:solidFill>
              <a:schemeClr val="accent1">
                <a:alpha val="50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847936"/>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i-FI"/>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pivotSource>
    <c:name>[Uraseuranta_maisterit 2017 (Yhteiskuntat.).xlsb]23!PivotTable1</c:name>
    <c:fmtId val="8"/>
  </c:pivotSource>
  <c:chart>
    <c:autoTitleDeleted val="1"/>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accent1"/>
          </a:solidFill>
          <a:ln>
            <a:no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spPr>
          <a:solidFill>
            <a:schemeClr val="accent1"/>
          </a:solidFill>
          <a:ln>
            <a:noFill/>
          </a:ln>
          <a:effectLst/>
        </c:spPr>
        <c:marker>
          <c:symbol val="none"/>
        </c:marker>
      </c:pivotFmt>
      <c:pivotFmt>
        <c:idx val="8"/>
        <c:spPr>
          <a:solidFill>
            <a:schemeClr val="accent1"/>
          </a:solidFill>
          <a:ln>
            <a:noFill/>
          </a:ln>
          <a:effectLst/>
        </c:spPr>
        <c:marker>
          <c:symbol val="none"/>
        </c:marker>
      </c:pivotFmt>
      <c:pivotFmt>
        <c:idx val="9"/>
        <c:spPr>
          <a:solidFill>
            <a:schemeClr val="accent1"/>
          </a:solidFill>
          <a:ln>
            <a:noFill/>
          </a:ln>
          <a:effectLst/>
        </c:spPr>
        <c:marker>
          <c:symbol val="none"/>
        </c:marker>
      </c:pivotFmt>
      <c:pivotFmt>
        <c:idx val="10"/>
        <c:spPr>
          <a:solidFill>
            <a:schemeClr val="accent1"/>
          </a:solidFill>
          <a:ln>
            <a:noFill/>
          </a:ln>
          <a:effectLst/>
        </c:spPr>
        <c:marker>
          <c:symbol val="none"/>
        </c:marker>
      </c:pivotFmt>
      <c:pivotFmt>
        <c:idx val="11"/>
        <c:spPr>
          <a:solidFill>
            <a:schemeClr val="accent1"/>
          </a:solidFill>
          <a:ln>
            <a:noFill/>
          </a:ln>
          <a:effectLst/>
        </c:spPr>
        <c:marker>
          <c:symbol val="none"/>
        </c:marker>
      </c:pivotFmt>
      <c:pivotFmt>
        <c:idx val="12"/>
        <c:spPr>
          <a:solidFill>
            <a:schemeClr val="accent1"/>
          </a:solidFill>
          <a:ln>
            <a:noFill/>
          </a:ln>
          <a:effectLst/>
        </c:spPr>
        <c:marker>
          <c:symbol val="none"/>
        </c:marker>
      </c:pivotFmt>
      <c:pivotFmt>
        <c:idx val="13"/>
        <c:spPr>
          <a:solidFill>
            <a:schemeClr val="accent1"/>
          </a:solidFill>
          <a:ln>
            <a:noFill/>
          </a:ln>
          <a:effectLst/>
        </c:spPr>
        <c:marker>
          <c:symbol val="none"/>
        </c:marker>
      </c:pivotFmt>
      <c:pivotFmt>
        <c:idx val="14"/>
        <c:spPr>
          <a:solidFill>
            <a:schemeClr val="accent1"/>
          </a:solidFill>
          <a:ln>
            <a:noFill/>
          </a:ln>
          <a:effectLst/>
        </c:spPr>
        <c:marker>
          <c:symbol val="none"/>
        </c:marker>
      </c:pivotFmt>
      <c:pivotFmt>
        <c:idx val="15"/>
        <c:spPr>
          <a:solidFill>
            <a:schemeClr val="accent1"/>
          </a:solidFill>
          <a:ln>
            <a:noFill/>
          </a:ln>
          <a:effectLst/>
        </c:spPr>
        <c:marker>
          <c:symbol val="none"/>
        </c:marker>
      </c:pivotFmt>
      <c:pivotFmt>
        <c:idx val="16"/>
        <c:spPr>
          <a:solidFill>
            <a:schemeClr val="accent1"/>
          </a:solidFill>
          <a:ln>
            <a:noFill/>
          </a:ln>
          <a:effectLst/>
        </c:spPr>
        <c:marker>
          <c:symbol val="none"/>
        </c:marker>
      </c:pivotFmt>
      <c:pivotFmt>
        <c:idx val="17"/>
        <c:spPr>
          <a:solidFill>
            <a:schemeClr val="accent1"/>
          </a:solidFill>
          <a:ln>
            <a:noFill/>
          </a:ln>
          <a:effectLst/>
        </c:spPr>
        <c:marker>
          <c:symbol val="none"/>
        </c:marker>
      </c:pivotFmt>
      <c:pivotFmt>
        <c:idx val="18"/>
        <c:spPr>
          <a:solidFill>
            <a:schemeClr val="accent1"/>
          </a:solidFill>
          <a:ln>
            <a:noFill/>
          </a:ln>
          <a:effectLst/>
        </c:spPr>
        <c:marker>
          <c:symbol val="none"/>
        </c:marker>
      </c:pivotFmt>
      <c:pivotFmt>
        <c:idx val="19"/>
        <c:spPr>
          <a:solidFill>
            <a:schemeClr val="accent1"/>
          </a:solidFill>
          <a:ln>
            <a:noFill/>
          </a:ln>
          <a:effectLst/>
        </c:spPr>
        <c:marker>
          <c:symbol val="none"/>
        </c:marker>
      </c:pivotFmt>
      <c:pivotFmt>
        <c:idx val="20"/>
        <c:spPr>
          <a:solidFill>
            <a:schemeClr val="accent1"/>
          </a:solidFill>
          <a:ln>
            <a:noFill/>
          </a:ln>
          <a:effectLst/>
        </c:spPr>
        <c:marker>
          <c:symbol val="none"/>
        </c:marker>
      </c:pivotFmt>
      <c:pivotFmt>
        <c:idx val="21"/>
        <c:spPr>
          <a:solidFill>
            <a:schemeClr val="accent1"/>
          </a:solidFill>
          <a:ln>
            <a:noFill/>
          </a:ln>
          <a:effectLst/>
        </c:spPr>
        <c:marker>
          <c:symbol val="none"/>
        </c:marker>
      </c:pivotFmt>
      <c:pivotFmt>
        <c:idx val="22"/>
        <c:spPr>
          <a:solidFill>
            <a:schemeClr val="accent1"/>
          </a:solidFill>
          <a:ln>
            <a:noFill/>
          </a:ln>
          <a:effectLst/>
        </c:spPr>
        <c:marker>
          <c:symbol val="none"/>
        </c:marker>
      </c:pivotFmt>
      <c:pivotFmt>
        <c:idx val="23"/>
        <c:spPr>
          <a:solidFill>
            <a:schemeClr val="accent1"/>
          </a:solidFill>
          <a:ln>
            <a:noFill/>
          </a:ln>
          <a:effectLst/>
        </c:spPr>
        <c:marker>
          <c:symbol val="none"/>
        </c:marker>
      </c:pivotFmt>
      <c:pivotFmt>
        <c:idx val="24"/>
        <c:spPr>
          <a:solidFill>
            <a:schemeClr val="accent1"/>
          </a:solidFill>
          <a:ln>
            <a:noFill/>
          </a:ln>
          <a:effectLst/>
        </c:spPr>
        <c:marker>
          <c:symbol val="none"/>
        </c:marker>
      </c:pivotFmt>
      <c:pivotFmt>
        <c:idx val="25"/>
        <c:spPr>
          <a:solidFill>
            <a:schemeClr val="accent1"/>
          </a:solidFill>
          <a:ln>
            <a:noFill/>
          </a:ln>
          <a:effectLst/>
        </c:spPr>
        <c:marker>
          <c:symbol val="none"/>
        </c:marker>
      </c:pivotFmt>
      <c:pivotFmt>
        <c:idx val="26"/>
        <c:spPr>
          <a:solidFill>
            <a:schemeClr val="accent1"/>
          </a:solidFill>
          <a:ln>
            <a:noFill/>
          </a:ln>
          <a:effectLst/>
        </c:spPr>
        <c:marker>
          <c:symbol val="none"/>
        </c:marker>
      </c:pivotFmt>
      <c:pivotFmt>
        <c:idx val="27"/>
        <c:spPr>
          <a:solidFill>
            <a:schemeClr val="accent1"/>
          </a:solidFill>
          <a:ln>
            <a:noFill/>
          </a:ln>
          <a:effectLst/>
        </c:spPr>
        <c:marker>
          <c:symbol val="none"/>
        </c:marker>
      </c:pivotFmt>
      <c:pivotFmt>
        <c:idx val="28"/>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29"/>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0"/>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1"/>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2"/>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3"/>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4"/>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5"/>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6"/>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7"/>
      </c:pivotFmt>
      <c:pivotFmt>
        <c:idx val="38"/>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39"/>
        <c:spPr>
          <a:solidFill>
            <a:schemeClr val="accent1"/>
          </a:soli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4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
        <c:idx val="41"/>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w="28575" cap="rnd">
            <a:solidFill>
              <a:schemeClr val="accent1"/>
            </a:solidFill>
            <a:round/>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0"/>
          <c:showCatName val="0"/>
          <c:showSerName val="0"/>
          <c:showPercent val="0"/>
          <c:showBubbleSize val="0"/>
          <c:extLst>
            <c:ext xmlns:c15="http://schemas.microsoft.com/office/drawing/2012/chart" uri="{CE6537A1-D6FC-4f65-9D91-7224C49458BB}"/>
          </c:extLst>
        </c:dLbl>
      </c:pivotFmt>
    </c:pivotFmts>
    <c:plotArea>
      <c:layout/>
      <c:radarChart>
        <c:radarStyle val="marker"/>
        <c:varyColors val="0"/>
        <c:ser>
          <c:idx val="0"/>
          <c:order val="0"/>
          <c:tx>
            <c:strRef>
              <c:f>'23'!$B$3:$B$4</c:f>
              <c:strCache>
                <c:ptCount val="1"/>
                <c:pt idx="0">
                  <c:v>Jyväskylän yliopisto (n = 55)</c:v>
                </c:pt>
              </c:strCache>
            </c:strRef>
          </c:tx>
          <c:spPr>
            <a:ln w="31750" cap="rnd">
              <a:solidFill>
                <a:schemeClr val="accent1"/>
              </a:solidFill>
              <a:round/>
            </a:ln>
            <a:effectLst>
              <a:outerShdw blurRad="40000" dist="23000" dir="5400000" rotWithShape="0">
                <a:srgbClr val="000000">
                  <a:alpha val="35000"/>
                </a:srgbClr>
              </a:outerShdw>
            </a:effectLst>
          </c:spPr>
          <c:marker>
            <c:symbol val="none"/>
          </c:marker>
          <c:cat>
            <c:strRef>
              <c:f>'23'!$A$5:$A$31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'23'!$B$5:$B$31</c:f>
              <c:numCache>
                <c:formatCode>General</c:formatCode>
                <c:ptCount val="27"/>
                <c:pt idx="0">
                  <c:v>3.4</c:v>
                </c:pt>
                <c:pt idx="1">
                  <c:v>3.5</c:v>
                </c:pt>
                <c:pt idx="2">
                  <c:v>4.8</c:v>
                </c:pt>
                <c:pt idx="3">
                  <c:v>4.3</c:v>
                </c:pt>
                <c:pt idx="4">
                  <c:v>4.9000000000000004</c:v>
                </c:pt>
                <c:pt idx="5">
                  <c:v>5</c:v>
                </c:pt>
                <c:pt idx="6">
                  <c:v>4.2</c:v>
                </c:pt>
                <c:pt idx="7">
                  <c:v>3</c:v>
                </c:pt>
                <c:pt idx="8">
                  <c:v>5</c:v>
                </c:pt>
                <c:pt idx="9">
                  <c:v>4.7</c:v>
                </c:pt>
                <c:pt idx="10">
                  <c:v>4.5999999999999996</c:v>
                </c:pt>
                <c:pt idx="11">
                  <c:v>4</c:v>
                </c:pt>
                <c:pt idx="12">
                  <c:v>3.2</c:v>
                </c:pt>
                <c:pt idx="13">
                  <c:v>4.2</c:v>
                </c:pt>
                <c:pt idx="14">
                  <c:v>3</c:v>
                </c:pt>
                <c:pt idx="15">
                  <c:v>4.2</c:v>
                </c:pt>
                <c:pt idx="16">
                  <c:v>5.0999999999999996</c:v>
                </c:pt>
                <c:pt idx="17">
                  <c:v>1.8</c:v>
                </c:pt>
                <c:pt idx="18">
                  <c:v>3.3</c:v>
                </c:pt>
                <c:pt idx="19">
                  <c:v>1.3</c:v>
                </c:pt>
                <c:pt idx="20">
                  <c:v>5.0999999999999996</c:v>
                </c:pt>
                <c:pt idx="21">
                  <c:v>4.0999999999999996</c:v>
                </c:pt>
                <c:pt idx="22">
                  <c:v>3.4</c:v>
                </c:pt>
                <c:pt idx="23">
                  <c:v>5.0999999999999996</c:v>
                </c:pt>
                <c:pt idx="24">
                  <c:v>4.7</c:v>
                </c:pt>
                <c:pt idx="25">
                  <c:v>5.4</c:v>
                </c:pt>
                <c:pt idx="26">
                  <c:v>1.7</c:v>
                </c:pt>
              </c:numCache>
            </c:numRef>
          </c:val>
          <c:extLst>
            <c:ext xmlns:c16="http://schemas.microsoft.com/office/drawing/2014/chart" uri="{C3380CC4-5D6E-409C-BE32-E72D297353CC}">
              <c16:uniqueId val="{00000000-9BBB-4D6A-8C8D-7E8DB244535D}"/>
            </c:ext>
          </c:extLst>
        </c:ser>
        <c:ser>
          <c:idx val="1"/>
          <c:order val="1"/>
          <c:tx>
            <c:strRef>
              <c:f>'23'!$C$3:$C$4</c:f>
              <c:strCache>
                <c:ptCount val="1"/>
                <c:pt idx="0">
                  <c:v>Yhteensä (n = 579)</c:v>
                </c:pt>
              </c:strCache>
            </c:strRef>
          </c:tx>
          <c:spPr>
            <a:ln w="31750" cap="rnd">
              <a:solidFill>
                <a:schemeClr val="accent2"/>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'23'!$A$5:$A$31</c:f>
              <c:strCache>
                <c:ptCount val="27"/>
                <c:pt idx="0">
                  <c:v> opinnoista saatu teoreettinen osaaminen</c:v>
                </c:pt>
                <c:pt idx="1">
                  <c:v>  opinnoista saatu käytännön osaaminen</c:v>
                </c:pt>
                <c:pt idx="2">
                  <c:v>  analyyttiset, systemaattisen ajattelun taidot</c:v>
                </c:pt>
                <c:pt idx="3">
                  <c:v>  tiedonhankintataidot</c:v>
                </c:pt>
                <c:pt idx="4">
                  <c:v>  ongelmanratkaisutaidot</c:v>
                </c:pt>
                <c:pt idx="5">
                  <c:v>  organisointi- ja koordinointitaidot</c:v>
                </c:pt>
                <c:pt idx="6">
                  <c:v>  projektinhallintataidot</c:v>
                </c:pt>
                <c:pt idx="7">
                  <c:v>  esimiestaidot</c:v>
                </c:pt>
                <c:pt idx="8">
                  <c:v>  yhteistyötaidot</c:v>
                </c:pt>
                <c:pt idx="9">
                  <c:v>  neuvottelutaidot</c:v>
                </c:pt>
                <c:pt idx="10">
                  <c:v>  esiintymistaidot</c:v>
                </c:pt>
                <c:pt idx="11">
                  <c:v>  opetus-, koulutus- ja ohjaustaidot</c:v>
                </c:pt>
                <c:pt idx="12">
                  <c:v>  toimiminen monikulttuurisessa ympäristössä</c:v>
                </c:pt>
                <c:pt idx="13">
                  <c:v>  lainsäädännön tuntemus</c:v>
                </c:pt>
                <c:pt idx="14">
                  <c:v>  liiketoiminnan/taloushallinnon perusteiden tuntemus</c:v>
                </c:pt>
                <c:pt idx="15">
                  <c:v>  tieto- ja viestintätekniikan taidot</c:v>
                </c:pt>
                <c:pt idx="16">
                  <c:v>  viestintä suomen kielellä</c:v>
                </c:pt>
                <c:pt idx="17">
                  <c:v>  viestintä ruotsin kielellä</c:v>
                </c:pt>
                <c:pt idx="18">
                  <c:v>  viestintä englannin kielellä</c:v>
                </c:pt>
                <c:pt idx="19">
                  <c:v>  viestintä muilla kielillä</c:v>
                </c:pt>
                <c:pt idx="20">
                  <c:v>  kyky oppia ja omaksua uutta</c:v>
                </c:pt>
                <c:pt idx="21">
                  <c:v>  luovuus</c:v>
                </c:pt>
                <c:pt idx="22">
                  <c:v>  tieteiden- tai taiteidenvälisyys/moniammatillisissa ryhmissä toimiminen</c:v>
                </c:pt>
                <c:pt idx="23">
                  <c:v>  stressinsietokyky</c:v>
                </c:pt>
                <c:pt idx="24">
                  <c:v>  verkostoitumistaidot</c:v>
                </c:pt>
                <c:pt idx="25">
                  <c:v>  itseohjautuvuus/oma-aloitteisuus</c:v>
                </c:pt>
                <c:pt idx="26">
                  <c:v>  yrittäjyystaidot</c:v>
                </c:pt>
              </c:strCache>
            </c:strRef>
          </c:cat>
          <c:val>
            <c:numRef>
              <c:f>'23'!$C$5:$C$31</c:f>
              <c:numCache>
                <c:formatCode>General</c:formatCode>
                <c:ptCount val="27"/>
                <c:pt idx="0">
                  <c:v>3.5</c:v>
                </c:pt>
                <c:pt idx="1">
                  <c:v>3.5</c:v>
                </c:pt>
                <c:pt idx="2">
                  <c:v>4.7</c:v>
                </c:pt>
                <c:pt idx="3">
                  <c:v>4.3</c:v>
                </c:pt>
                <c:pt idx="4">
                  <c:v>4.9000000000000004</c:v>
                </c:pt>
                <c:pt idx="5">
                  <c:v>4.8</c:v>
                </c:pt>
                <c:pt idx="6">
                  <c:v>4.2</c:v>
                </c:pt>
                <c:pt idx="7">
                  <c:v>2.9</c:v>
                </c:pt>
                <c:pt idx="8">
                  <c:v>5</c:v>
                </c:pt>
                <c:pt idx="9">
                  <c:v>4.5</c:v>
                </c:pt>
                <c:pt idx="10">
                  <c:v>4.4000000000000004</c:v>
                </c:pt>
                <c:pt idx="11">
                  <c:v>3.7</c:v>
                </c:pt>
                <c:pt idx="12">
                  <c:v>3.4</c:v>
                </c:pt>
                <c:pt idx="13">
                  <c:v>4</c:v>
                </c:pt>
                <c:pt idx="14">
                  <c:v>3.3</c:v>
                </c:pt>
                <c:pt idx="15">
                  <c:v>4.4000000000000004</c:v>
                </c:pt>
                <c:pt idx="16">
                  <c:v>4.8</c:v>
                </c:pt>
                <c:pt idx="17">
                  <c:v>2.2000000000000002</c:v>
                </c:pt>
                <c:pt idx="18">
                  <c:v>3.7</c:v>
                </c:pt>
                <c:pt idx="19">
                  <c:v>1.6</c:v>
                </c:pt>
                <c:pt idx="20">
                  <c:v>5.2</c:v>
                </c:pt>
                <c:pt idx="21">
                  <c:v>4.0999999999999996</c:v>
                </c:pt>
                <c:pt idx="22">
                  <c:v>3.4</c:v>
                </c:pt>
                <c:pt idx="23">
                  <c:v>5</c:v>
                </c:pt>
                <c:pt idx="24">
                  <c:v>4.4000000000000004</c:v>
                </c:pt>
                <c:pt idx="25">
                  <c:v>5.2</c:v>
                </c:pt>
                <c:pt idx="26">
                  <c:v>2</c:v>
                </c:pt>
              </c:numCache>
            </c:numRef>
          </c:val>
          <c:extLst>
            <c:ext xmlns:c16="http://schemas.microsoft.com/office/drawing/2014/chart" uri="{C3380CC4-5D6E-409C-BE32-E72D297353CC}">
              <c16:uniqueId val="{00000001-9BBB-4D6A-8C8D-7E8DB244535D}"/>
            </c:ext>
          </c:extLst>
        </c:ser>
        <c:dLbls>
          <c:showLegendKey val="0"/>
          <c:showVal val="0"/>
          <c:showCatName val="0"/>
          <c:showSerName val="0"/>
          <c:showPercent val="0"/>
          <c:showBubbleSize val="0"/>
        </c:dLbls>
        <c:axId val="359596688"/>
        <c:axId val="359597016"/>
      </c:radarChart>
      <c:catAx>
        <c:axId val="359596688"/>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crossAx val="359597016"/>
        <c:crosses val="autoZero"/>
        <c:auto val="1"/>
        <c:lblAlgn val="ctr"/>
        <c:lblOffset val="100"/>
        <c:noMultiLvlLbl val="0"/>
      </c:catAx>
      <c:valAx>
        <c:axId val="359597016"/>
        <c:scaling>
          <c:orientation val="minMax"/>
          <c:max val="6"/>
          <c:min val="1"/>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crossAx val="359596688"/>
        <c:crosses val="autoZero"/>
        <c:crossBetween val="between"/>
        <c:majorUnit val="1"/>
      </c:valAx>
      <c:spPr>
        <a:noFill/>
        <a:ln>
          <a:noFill/>
        </a:ln>
        <a:effectLst/>
      </c:spPr>
    </c:plotArea>
    <c:legend>
      <c:legendPos val="b"/>
      <c:layout>
        <c:manualLayout>
          <c:xMode val="edge"/>
          <c:yMode val="edge"/>
          <c:x val="4.7677815307579842E-2"/>
          <c:y val="0.9069608792916185"/>
          <c:w val="0.89999995733479743"/>
          <c:h val="8.713618741879786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fi-FI"/>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i-FI"/>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pPr>
              <a:defRPr/>
            </a:pPr>
            <a:endParaRPr lang="fi-FI"/>
          </a:p>
        </p:txBody>
      </p:sp>
      <p:sp>
        <p:nvSpPr>
          <p:cNvPr id="3" name="Date Placeholder 2"/>
          <p:cNvSpPr>
            <a:spLocks noGrp="1"/>
          </p:cNvSpPr>
          <p:nvPr>
            <p:ph type="dt" sz="quarter" idx="1"/>
          </p:nvPr>
        </p:nvSpPr>
        <p:spPr>
          <a:xfrm>
            <a:off x="3884613" y="0"/>
            <a:ext cx="2971800" cy="496332"/>
          </a:xfrm>
          <a:prstGeom prst="rect">
            <a:avLst/>
          </a:prstGeom>
        </p:spPr>
        <p:txBody>
          <a:bodyPr vert="horz" lIns="91440" tIns="45720" rIns="91440" bIns="45720" rtlCol="0"/>
          <a:lstStyle>
            <a:lvl1pPr algn="r">
              <a:defRPr sz="1200"/>
            </a:lvl1pPr>
          </a:lstStyle>
          <a:p>
            <a:pPr>
              <a:defRPr/>
            </a:pPr>
            <a:fld id="{939D04D9-2D90-E741-8C77-A958108973E5}" type="datetimeFigureOut">
              <a:rPr lang="en-US"/>
              <a:pPr>
                <a:defRPr/>
              </a:pPr>
              <a:t>4/26/2021</a:t>
            </a:fld>
            <a:endParaRPr lang="fi-FI"/>
          </a:p>
        </p:txBody>
      </p:sp>
      <p:sp>
        <p:nvSpPr>
          <p:cNvPr id="4" name="Footer Placeholder 3"/>
          <p:cNvSpPr>
            <a:spLocks noGrp="1"/>
          </p:cNvSpPr>
          <p:nvPr>
            <p:ph type="ftr" sz="quarter" idx="2"/>
          </p:nvPr>
        </p:nvSpPr>
        <p:spPr>
          <a:xfrm>
            <a:off x="0" y="9428583"/>
            <a:ext cx="2971800" cy="496332"/>
          </a:xfrm>
          <a:prstGeom prst="rect">
            <a:avLst/>
          </a:prstGeom>
        </p:spPr>
        <p:txBody>
          <a:bodyPr vert="horz" lIns="91440" tIns="45720" rIns="91440" bIns="45720" rtlCol="0" anchor="b"/>
          <a:lstStyle>
            <a:lvl1pPr algn="l">
              <a:defRPr sz="1200"/>
            </a:lvl1pPr>
          </a:lstStyle>
          <a:p>
            <a:pPr>
              <a:defRPr/>
            </a:pPr>
            <a:endParaRPr lang="fi-FI"/>
          </a:p>
        </p:txBody>
      </p:sp>
      <p:sp>
        <p:nvSpPr>
          <p:cNvPr id="5" name="Slide Number Placeholder 4"/>
          <p:cNvSpPr>
            <a:spLocks noGrp="1"/>
          </p:cNvSpPr>
          <p:nvPr>
            <p:ph type="sldNum" sz="quarter" idx="3"/>
          </p:nvPr>
        </p:nvSpPr>
        <p:spPr>
          <a:xfrm>
            <a:off x="3884613" y="9428583"/>
            <a:ext cx="2971800" cy="496332"/>
          </a:xfrm>
          <a:prstGeom prst="rect">
            <a:avLst/>
          </a:prstGeom>
        </p:spPr>
        <p:txBody>
          <a:bodyPr vert="horz" lIns="91440" tIns="45720" rIns="91440" bIns="45720" rtlCol="0" anchor="b"/>
          <a:lstStyle>
            <a:lvl1pPr algn="r">
              <a:defRPr sz="1200"/>
            </a:lvl1pPr>
          </a:lstStyle>
          <a:p>
            <a:pPr>
              <a:defRPr/>
            </a:pPr>
            <a:fld id="{2666334D-7A27-9F43-9EC7-CCD7CF254AD1}" type="slidenum">
              <a:rPr lang="fi-FI"/>
              <a:pPr>
                <a:defRPr/>
              </a:pPr>
              <a:t>‹#›</a:t>
            </a:fld>
            <a:endParaRPr lang="fi-FI"/>
          </a:p>
        </p:txBody>
      </p:sp>
    </p:spTree>
    <p:extLst>
      <p:ext uri="{BB962C8B-B14F-4D97-AF65-F5344CB8AC3E}">
        <p14:creationId xmlns:p14="http://schemas.microsoft.com/office/powerpoint/2010/main" val="11078059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fi-FI"/>
          </a:p>
        </p:txBody>
      </p:sp>
      <p:sp>
        <p:nvSpPr>
          <p:cNvPr id="3" name="Date Placeholder 2"/>
          <p:cNvSpPr>
            <a:spLocks noGrp="1"/>
          </p:cNvSpPr>
          <p:nvPr>
            <p:ph type="dt" idx="1"/>
          </p:nvPr>
        </p:nvSpPr>
        <p:spPr>
          <a:xfrm>
            <a:off x="3884613" y="0"/>
            <a:ext cx="2971800" cy="496332"/>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CBA4E3A-D2E6-4947-B46E-18DB598EA3A1}" type="datetime1">
              <a:rPr lang="fi-FI"/>
              <a:pPr>
                <a:defRPr/>
              </a:pPr>
              <a:t>26.4.2021</a:t>
            </a:fld>
            <a:endParaRPr lang="fi-FI"/>
          </a:p>
        </p:txBody>
      </p:sp>
      <p:sp>
        <p:nvSpPr>
          <p:cNvPr id="4" name="Slide Image Placeholder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1440" tIns="45720" rIns="91440" bIns="45720" rtlCol="0" anchor="ctr"/>
          <a:lstStyle/>
          <a:p>
            <a:pPr lvl="0"/>
            <a:endParaRPr lang="fi-FI" noProof="0"/>
          </a:p>
        </p:txBody>
      </p:sp>
      <p:sp>
        <p:nvSpPr>
          <p:cNvPr id="5" name="Notes Placeholder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fi-FI" noProof="0"/>
              <a:t>Click to edit Master text styles</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6" name="Footer Placeholder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fi-FI"/>
          </a:p>
        </p:txBody>
      </p:sp>
      <p:sp>
        <p:nvSpPr>
          <p:cNvPr id="7" name="Slide Number Placeholder 6"/>
          <p:cNvSpPr>
            <a:spLocks noGrp="1"/>
          </p:cNvSpPr>
          <p:nvPr>
            <p:ph type="sldNum" sz="quarter" idx="5"/>
          </p:nvPr>
        </p:nvSpPr>
        <p:spPr>
          <a:xfrm>
            <a:off x="3884613" y="9428583"/>
            <a:ext cx="2971800" cy="49633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F0889F7-7C3B-BA40-BE46-7E19F6C05879}" type="slidenum">
              <a:rPr lang="fi-FI"/>
              <a:pPr>
                <a:defRPr/>
              </a:pPr>
              <a:t>‹#›</a:t>
            </a:fld>
            <a:endParaRPr lang="fi-FI"/>
          </a:p>
        </p:txBody>
      </p:sp>
    </p:spTree>
    <p:extLst>
      <p:ext uri="{BB962C8B-B14F-4D97-AF65-F5344CB8AC3E}">
        <p14:creationId xmlns:p14="http://schemas.microsoft.com/office/powerpoint/2010/main" val="148483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a:t>
            </a:fld>
            <a:endParaRPr lang="fi-FI"/>
          </a:p>
        </p:txBody>
      </p:sp>
    </p:spTree>
    <p:extLst>
      <p:ext uri="{BB962C8B-B14F-4D97-AF65-F5344CB8AC3E}">
        <p14:creationId xmlns:p14="http://schemas.microsoft.com/office/powerpoint/2010/main" val="2224414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10</a:t>
            </a:fld>
            <a:endParaRPr lang="fi-FI"/>
          </a:p>
        </p:txBody>
      </p:sp>
    </p:spTree>
    <p:extLst>
      <p:ext uri="{BB962C8B-B14F-4D97-AF65-F5344CB8AC3E}">
        <p14:creationId xmlns:p14="http://schemas.microsoft.com/office/powerpoint/2010/main" val="4166839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11</a:t>
            </a:fld>
            <a:endParaRPr lang="fi-FI"/>
          </a:p>
        </p:txBody>
      </p:sp>
    </p:spTree>
    <p:extLst>
      <p:ext uri="{BB962C8B-B14F-4D97-AF65-F5344CB8AC3E}">
        <p14:creationId xmlns:p14="http://schemas.microsoft.com/office/powerpoint/2010/main" val="2285571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12</a:t>
            </a:fld>
            <a:endParaRPr lang="fi-FI"/>
          </a:p>
        </p:txBody>
      </p:sp>
    </p:spTree>
    <p:extLst>
      <p:ext uri="{BB962C8B-B14F-4D97-AF65-F5344CB8AC3E}">
        <p14:creationId xmlns:p14="http://schemas.microsoft.com/office/powerpoint/2010/main" val="2844598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342900" indent="-342900">
              <a:lnSpc>
                <a:spcPts val="2600"/>
              </a:lnSpc>
              <a:spcBef>
                <a:spcPts val="600"/>
              </a:spcBef>
              <a:buFont typeface="Courier New" panose="02070309020205020404" pitchFamily="49" charset="0"/>
              <a:buChar char="o"/>
            </a:pPr>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13</a:t>
            </a:fld>
            <a:endParaRPr lang="fi-FI"/>
          </a:p>
        </p:txBody>
      </p:sp>
    </p:spTree>
    <p:extLst>
      <p:ext uri="{BB962C8B-B14F-4D97-AF65-F5344CB8AC3E}">
        <p14:creationId xmlns:p14="http://schemas.microsoft.com/office/powerpoint/2010/main" val="577977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342900" indent="-342900">
              <a:lnSpc>
                <a:spcPts val="2600"/>
              </a:lnSpc>
              <a:spcBef>
                <a:spcPts val="600"/>
              </a:spcBef>
              <a:buFont typeface="Courier New" panose="02070309020205020404" pitchFamily="49" charset="0"/>
              <a:buChar char="o"/>
            </a:pPr>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14</a:t>
            </a:fld>
            <a:endParaRPr lang="fi-FI"/>
          </a:p>
        </p:txBody>
      </p:sp>
    </p:spTree>
    <p:extLst>
      <p:ext uri="{BB962C8B-B14F-4D97-AF65-F5344CB8AC3E}">
        <p14:creationId xmlns:p14="http://schemas.microsoft.com/office/powerpoint/2010/main" val="1100453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fi-FI" sz="1200" kern="1200" dirty="0">
                <a:solidFill>
                  <a:schemeClr val="tx1"/>
                </a:solidFill>
                <a:effectLst/>
                <a:latin typeface="+mn-lt"/>
                <a:ea typeface="ＭＳ Ｐゴシック" charset="-128"/>
                <a:cs typeface="ＭＳ Ｐゴシック" charset="-128"/>
              </a:rPr>
              <a:t>Minusta on  selvä, ettei kukaan yleensä </a:t>
            </a:r>
            <a:r>
              <a:rPr lang="fi-FI" sz="1200" b="1" kern="1200" dirty="0">
                <a:solidFill>
                  <a:schemeClr val="tx1"/>
                </a:solidFill>
                <a:effectLst/>
                <a:latin typeface="+mn-lt"/>
                <a:ea typeface="ＭＳ Ｐゴシック" charset="-128"/>
                <a:cs typeface="ＭＳ Ｐゴシック" charset="-128"/>
              </a:rPr>
              <a:t>kata koko vaatimuslistaa</a:t>
            </a:r>
            <a:r>
              <a:rPr lang="fi-FI" sz="1200" kern="1200" dirty="0">
                <a:solidFill>
                  <a:schemeClr val="tx1"/>
                </a:solidFill>
                <a:effectLst/>
                <a:latin typeface="+mn-lt"/>
                <a:ea typeface="ＭＳ Ｐゴシック" charset="-128"/>
                <a:cs typeface="ＭＳ Ｐゴシック" charset="-128"/>
              </a:rPr>
              <a:t>. Pitäisi kuitenkin jollakin tavalla pystyä tuomaan esiin halu ja kyky oppia (sen lisäksi että monia asioita jo osaakin, eli ei toki ihan osaamattomana tule valituksi). Olen tässä kevään aikana ollut mukana aika monessa rekrytoinnissa, ja minusta ainakin asenne on kuitenkin olennainen. Perusosaaminen pitää toki olla, mutta täyspäinen oppii kyllä lisää tehtävässä. ”Kaikkitietävyys” voi päinvastoin aiheuttaa kielteisenkin reaktion rekrytoijissa.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fi-FI" sz="1200" kern="1200" dirty="0">
              <a:solidFill>
                <a:schemeClr val="tx1"/>
              </a:solidFill>
              <a:effectLst/>
              <a:latin typeface="+mn-lt"/>
              <a:ea typeface="ＭＳ Ｐゴシック" charset="-128"/>
              <a:cs typeface="ＭＳ Ｐゴシック"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fi-FI" sz="1200" kern="1200" dirty="0">
              <a:solidFill>
                <a:schemeClr val="tx1"/>
              </a:solidFill>
              <a:effectLst/>
              <a:latin typeface="+mn-lt"/>
              <a:ea typeface="ＭＳ Ｐゴシック" charset="-128"/>
              <a:cs typeface="ＭＳ Ｐゴシック"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fi-FI" sz="1200" b="1" kern="1200" dirty="0">
                <a:solidFill>
                  <a:schemeClr val="tx1"/>
                </a:solidFill>
                <a:effectLst/>
                <a:latin typeface="+mn-lt"/>
                <a:ea typeface="ＭＳ Ｐゴシック" charset="-128"/>
                <a:cs typeface="ＭＳ Ｐゴシック" charset="-128"/>
              </a:rPr>
              <a:t>Kulttuurialan</a:t>
            </a:r>
            <a:r>
              <a:rPr lang="fi-FI" sz="1200" kern="1200" dirty="0">
                <a:solidFill>
                  <a:schemeClr val="tx1"/>
                </a:solidFill>
                <a:effectLst/>
                <a:latin typeface="+mn-lt"/>
                <a:ea typeface="ＭＳ Ｐゴシック" charset="-128"/>
                <a:cs typeface="ＭＳ Ｐゴシック" charset="-128"/>
              </a:rPr>
              <a:t> opiskelijoiden kannattaa korostaa ihmisten ja kulttuurien tuntemusta ja ymmärtämistä, isojen kokonaisuuksien hahmottamista, (usein) viestintätaitoja ja laaja-alaisuutta. Ainakin. Ja siten omaa henkilökohtaista, in- ja nonformaalisti karttunutta osaamista. Haettavasta työtehtävästä riippuen esimerkiksi kolmannen sektorin tuntemus, yhdistystehtävissä toimiminen, voi olla hyvä juttu korostaa. Voi esimerkiksi olla antanut hyvää organisointitaitoa, tapahtumien järjestämisen taitoa jne. Some-viestinnällä on varmasti myös kysyntää, jos se on vakavasti otettavaa.</a:t>
            </a:r>
          </a:p>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15</a:t>
            </a:fld>
            <a:endParaRPr lang="fi-FI"/>
          </a:p>
        </p:txBody>
      </p:sp>
    </p:spTree>
    <p:extLst>
      <p:ext uri="{BB962C8B-B14F-4D97-AF65-F5344CB8AC3E}">
        <p14:creationId xmlns:p14="http://schemas.microsoft.com/office/powerpoint/2010/main" val="2510415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16</a:t>
            </a:fld>
            <a:endParaRPr lang="fi-FI"/>
          </a:p>
        </p:txBody>
      </p:sp>
    </p:spTree>
    <p:extLst>
      <p:ext uri="{BB962C8B-B14F-4D97-AF65-F5344CB8AC3E}">
        <p14:creationId xmlns:p14="http://schemas.microsoft.com/office/powerpoint/2010/main" val="1766361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2</a:t>
            </a:fld>
            <a:endParaRPr lang="fi-FI"/>
          </a:p>
        </p:txBody>
      </p:sp>
    </p:spTree>
    <p:extLst>
      <p:ext uri="{BB962C8B-B14F-4D97-AF65-F5344CB8AC3E}">
        <p14:creationId xmlns:p14="http://schemas.microsoft.com/office/powerpoint/2010/main" val="1349674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3</a:t>
            </a:fld>
            <a:endParaRPr lang="fi-FI"/>
          </a:p>
        </p:txBody>
      </p:sp>
    </p:spTree>
    <p:extLst>
      <p:ext uri="{BB962C8B-B14F-4D97-AF65-F5344CB8AC3E}">
        <p14:creationId xmlns:p14="http://schemas.microsoft.com/office/powerpoint/2010/main" val="387030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4</a:t>
            </a:fld>
            <a:endParaRPr lang="fi-FI"/>
          </a:p>
        </p:txBody>
      </p:sp>
    </p:spTree>
    <p:extLst>
      <p:ext uri="{BB962C8B-B14F-4D97-AF65-F5344CB8AC3E}">
        <p14:creationId xmlns:p14="http://schemas.microsoft.com/office/powerpoint/2010/main" val="2068067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5</a:t>
            </a:fld>
            <a:endParaRPr lang="fi-FI"/>
          </a:p>
        </p:txBody>
      </p:sp>
    </p:spTree>
    <p:extLst>
      <p:ext uri="{BB962C8B-B14F-4D97-AF65-F5344CB8AC3E}">
        <p14:creationId xmlns:p14="http://schemas.microsoft.com/office/powerpoint/2010/main" val="3485745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6</a:t>
            </a:fld>
            <a:endParaRPr lang="fi-FI"/>
          </a:p>
        </p:txBody>
      </p:sp>
    </p:spTree>
    <p:extLst>
      <p:ext uri="{BB962C8B-B14F-4D97-AF65-F5344CB8AC3E}">
        <p14:creationId xmlns:p14="http://schemas.microsoft.com/office/powerpoint/2010/main" val="533209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7</a:t>
            </a:fld>
            <a:endParaRPr lang="fi-FI"/>
          </a:p>
        </p:txBody>
      </p:sp>
    </p:spTree>
    <p:extLst>
      <p:ext uri="{BB962C8B-B14F-4D97-AF65-F5344CB8AC3E}">
        <p14:creationId xmlns:p14="http://schemas.microsoft.com/office/powerpoint/2010/main" val="2292145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Tutkintojen tuottaman työelämävalmiudet tärkeys tutkintotason vastaajien mukaan (</a:t>
            </a:r>
            <a:r>
              <a:rPr lang="fi-FI" dirty="0" err="1"/>
              <a:t>hum</a:t>
            </a:r>
            <a:r>
              <a:rPr lang="fi-FI" dirty="0"/>
              <a:t> alalta 127, yhteiskuntatietiestä 88). </a:t>
            </a:r>
          </a:p>
          <a:p>
            <a:endParaRPr lang="fi-FI" dirty="0"/>
          </a:p>
          <a:p>
            <a:r>
              <a:rPr lang="fi-FI" sz="1200" kern="1200" dirty="0">
                <a:solidFill>
                  <a:schemeClr val="tx1"/>
                </a:solidFill>
                <a:effectLst/>
                <a:latin typeface="+mn-lt"/>
                <a:ea typeface="ＭＳ Ｐゴシック" charset="-128"/>
                <a:cs typeface="ＭＳ Ｐゴシック" charset="-128"/>
              </a:rPr>
              <a:t>Tutkinto-ohjelmien edustajat kokivat itsearviointikyselyn vastauksissa tärkeimmiksi työelämä-valmiuksiksi kriittisen ajattelun, ongelmanratkaisu- ja analyysitaidot, tiedonhankinnan taidot, kyvyn uuden oppimiseen sekä viestinnän äidinkielellä. Näitä valmiuksia myös maisterit kertoivat uraseurantakyselyssä oppineensa yliopisto-opintojensa aikana. Vähiten tärkeiksi työelämätaidoiksi tutkinto-ohjelmien edustajat kokivat markkinointi- ja myyntitaidot, johtamis- ja esimiesvalmiudet, talouden perusteiden ymmärtämisen, yrittäjyysvalmiudet ja -osaaminen sekä kestävän kehityksen osaamisen. Myöskään työssä olevat maisterit eivät uraseurantakyselyn mukaan olleet kaivanneet tämänkaltaisia taitoja työelämässä. </a:t>
            </a:r>
          </a:p>
          <a:p>
            <a:endParaRPr lang="fi-FI" dirty="0"/>
          </a:p>
          <a:p>
            <a:r>
              <a:rPr lang="fi-FI" sz="1200" kern="1200" dirty="0">
                <a:solidFill>
                  <a:schemeClr val="tx1"/>
                </a:solidFill>
                <a:effectLst/>
                <a:latin typeface="+mn-lt"/>
                <a:ea typeface="ＭＳ Ｐゴシック" charset="-128"/>
                <a:cs typeface="ＭＳ Ｐゴシック" charset="-128"/>
              </a:rPr>
              <a:t>”Työelämään ei pitäisi tulla humanistejakaan, jotka eivät osaa talousasioita. Humanistit ovat saattaneet olla 20 vuotta työelämässä ja säikähtävät edelleen numeroita. Näin ei saa olla.”</a:t>
            </a:r>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8</a:t>
            </a:fld>
            <a:endParaRPr lang="fi-FI"/>
          </a:p>
        </p:txBody>
      </p:sp>
    </p:spTree>
    <p:extLst>
      <p:ext uri="{BB962C8B-B14F-4D97-AF65-F5344CB8AC3E}">
        <p14:creationId xmlns:p14="http://schemas.microsoft.com/office/powerpoint/2010/main" val="3095252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9F0889F7-7C3B-BA40-BE46-7E19F6C05879}" type="slidenum">
              <a:rPr lang="fi-FI" smtClean="0"/>
              <a:pPr>
                <a:defRPr/>
              </a:pPr>
              <a:t>9</a:t>
            </a:fld>
            <a:endParaRPr lang="fi-FI"/>
          </a:p>
        </p:txBody>
      </p:sp>
    </p:spTree>
    <p:extLst>
      <p:ext uri="{BB962C8B-B14F-4D97-AF65-F5344CB8AC3E}">
        <p14:creationId xmlns:p14="http://schemas.microsoft.com/office/powerpoint/2010/main" val="30707055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Kansi valkoisella yläosalla">
    <p:bg>
      <p:bgPr>
        <a:solidFill>
          <a:schemeClr val="bg1"/>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A8624717-6579-4108-8822-5868869BFBE2}"/>
              </a:ext>
            </a:extLst>
          </p:cNvPr>
          <p:cNvSpPr/>
          <p:nvPr userDrawn="1"/>
        </p:nvSpPr>
        <p:spPr>
          <a:xfrm>
            <a:off x="0" y="1592580"/>
            <a:ext cx="12199620" cy="5273040"/>
          </a:xfrm>
          <a:custGeom>
            <a:avLst/>
            <a:gdLst>
              <a:gd name="connsiteX0" fmla="*/ 0 w 12199620"/>
              <a:gd name="connsiteY0" fmla="*/ 1028700 h 5273040"/>
              <a:gd name="connsiteX1" fmla="*/ 3794760 w 12199620"/>
              <a:gd name="connsiteY1" fmla="*/ 0 h 5273040"/>
              <a:gd name="connsiteX2" fmla="*/ 12199620 w 12199620"/>
              <a:gd name="connsiteY2" fmla="*/ 0 h 5273040"/>
              <a:gd name="connsiteX3" fmla="*/ 12192000 w 12199620"/>
              <a:gd name="connsiteY3" fmla="*/ 5257800 h 5273040"/>
              <a:gd name="connsiteX4" fmla="*/ 0 w 12199620"/>
              <a:gd name="connsiteY4" fmla="*/ 5273040 h 5273040"/>
              <a:gd name="connsiteX5" fmla="*/ 0 w 12199620"/>
              <a:gd name="connsiteY5" fmla="*/ 1028700 h 5273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9620" h="5273040">
                <a:moveTo>
                  <a:pt x="0" y="1028700"/>
                </a:moveTo>
                <a:lnTo>
                  <a:pt x="3794760" y="0"/>
                </a:lnTo>
                <a:lnTo>
                  <a:pt x="12199620" y="0"/>
                </a:lnTo>
                <a:lnTo>
                  <a:pt x="12192000" y="5257800"/>
                </a:lnTo>
                <a:lnTo>
                  <a:pt x="0" y="5273040"/>
                </a:lnTo>
                <a:lnTo>
                  <a:pt x="0" y="1028700"/>
                </a:lnTo>
                <a:close/>
              </a:path>
            </a:pathLst>
          </a:custGeom>
          <a:solidFill>
            <a:srgbClr val="378DC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Title 1"/>
          <p:cNvSpPr>
            <a:spLocks noGrp="1"/>
          </p:cNvSpPr>
          <p:nvPr userDrawn="1">
            <p:ph type="ctrTitle"/>
          </p:nvPr>
        </p:nvSpPr>
        <p:spPr>
          <a:xfrm>
            <a:off x="5107577" y="2945332"/>
            <a:ext cx="6768133" cy="2123266"/>
          </a:xfrm>
          <a:prstGeom prst="rect">
            <a:avLst/>
          </a:prstGeom>
        </p:spPr>
        <p:txBody>
          <a:bodyPr lIns="0" tIns="0" rIns="0" bIns="0" anchor="b">
            <a:noAutofit/>
          </a:bodyPr>
          <a:lstStyle>
            <a:lvl1pPr algn="l">
              <a:lnSpc>
                <a:spcPct val="80000"/>
              </a:lnSpc>
              <a:defRPr sz="6600" b="1" spc="-15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6" name="Subtitle 2"/>
          <p:cNvSpPr>
            <a:spLocks noGrp="1"/>
          </p:cNvSpPr>
          <p:nvPr userDrawn="1">
            <p:ph type="subTitle" idx="1"/>
          </p:nvPr>
        </p:nvSpPr>
        <p:spPr>
          <a:xfrm>
            <a:off x="5107576" y="5329855"/>
            <a:ext cx="6768133" cy="731311"/>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endParaRPr lang="en-US" dirty="0"/>
          </a:p>
        </p:txBody>
      </p:sp>
      <p:pic>
        <p:nvPicPr>
          <p:cNvPr id="13" name="Kuva 12">
            <a:extLst>
              <a:ext uri="{FF2B5EF4-FFF2-40B4-BE49-F238E27FC236}">
                <a16:creationId xmlns:a16="http://schemas.microsoft.com/office/drawing/2014/main" id="{9E59EEDD-EC4E-4BE9-B0CF-307A8AF9BAE2}"/>
              </a:ext>
            </a:extLst>
          </p:cNvPr>
          <p:cNvPicPr>
            <a:picLocks noChangeAspect="1"/>
          </p:cNvPicPr>
          <p:nvPr userDrawn="1"/>
        </p:nvPicPr>
        <p:blipFill>
          <a:blip r:embed="rId2"/>
          <a:stretch>
            <a:fillRect/>
          </a:stretch>
        </p:blipFill>
        <p:spPr>
          <a:xfrm>
            <a:off x="-2" y="-11056"/>
            <a:ext cx="3883843" cy="1762799"/>
          </a:xfrm>
          <a:prstGeom prst="rect">
            <a:avLst/>
          </a:prstGeom>
        </p:spPr>
      </p:pic>
      <p:sp>
        <p:nvSpPr>
          <p:cNvPr id="10" name="Vapaamuotoinen: Muoto 9">
            <a:extLst>
              <a:ext uri="{FF2B5EF4-FFF2-40B4-BE49-F238E27FC236}">
                <a16:creationId xmlns:a16="http://schemas.microsoft.com/office/drawing/2014/main" id="{3902340E-5017-42B8-BD74-15ACF0A672AD}"/>
              </a:ext>
            </a:extLst>
          </p:cNvPr>
          <p:cNvSpPr/>
          <p:nvPr userDrawn="1"/>
        </p:nvSpPr>
        <p:spPr>
          <a:xfrm>
            <a:off x="1087752" y="1591430"/>
            <a:ext cx="4028531" cy="5272492"/>
          </a:xfrm>
          <a:custGeom>
            <a:avLst/>
            <a:gdLst>
              <a:gd name="connsiteX0" fmla="*/ 1699260 w 5143500"/>
              <a:gd name="connsiteY0" fmla="*/ 6896100 h 6911340"/>
              <a:gd name="connsiteX1" fmla="*/ 0 w 5143500"/>
              <a:gd name="connsiteY1" fmla="*/ 0 h 6911340"/>
              <a:gd name="connsiteX2" fmla="*/ 5143500 w 5143500"/>
              <a:gd name="connsiteY2" fmla="*/ 30480 h 6911340"/>
              <a:gd name="connsiteX3" fmla="*/ 3002280 w 5143500"/>
              <a:gd name="connsiteY3" fmla="*/ 6911340 h 6911340"/>
              <a:gd name="connsiteX4" fmla="*/ 1699260 w 5143500"/>
              <a:gd name="connsiteY4" fmla="*/ 6896100 h 6911340"/>
              <a:gd name="connsiteX0" fmla="*/ 1699260 w 5143500"/>
              <a:gd name="connsiteY0" fmla="*/ 6896100 h 6896100"/>
              <a:gd name="connsiteX1" fmla="*/ 0 w 5143500"/>
              <a:gd name="connsiteY1" fmla="*/ 0 h 6896100"/>
              <a:gd name="connsiteX2" fmla="*/ 5143500 w 5143500"/>
              <a:gd name="connsiteY2" fmla="*/ 30480 h 6896100"/>
              <a:gd name="connsiteX3" fmla="*/ 3002280 w 5143500"/>
              <a:gd name="connsiteY3" fmla="*/ 6895465 h 6896100"/>
              <a:gd name="connsiteX4" fmla="*/ 1699260 w 5143500"/>
              <a:gd name="connsiteY4" fmla="*/ 6896100 h 6896100"/>
              <a:gd name="connsiteX0" fmla="*/ 2181497 w 5625737"/>
              <a:gd name="connsiteY0" fmla="*/ 6896100 h 6896100"/>
              <a:gd name="connsiteX1" fmla="*/ 0 w 5625737"/>
              <a:gd name="connsiteY1" fmla="*/ 4830192 h 6896100"/>
              <a:gd name="connsiteX2" fmla="*/ 482237 w 5625737"/>
              <a:gd name="connsiteY2" fmla="*/ 0 h 6896100"/>
              <a:gd name="connsiteX3" fmla="*/ 5625737 w 5625737"/>
              <a:gd name="connsiteY3" fmla="*/ 30480 h 6896100"/>
              <a:gd name="connsiteX4" fmla="*/ 3484517 w 5625737"/>
              <a:gd name="connsiteY4" fmla="*/ 6895465 h 6896100"/>
              <a:gd name="connsiteX5" fmla="*/ 2181497 w 5625737"/>
              <a:gd name="connsiteY5" fmla="*/ 6896100 h 6896100"/>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3934218 w 6075438"/>
              <a:gd name="connsiteY4" fmla="*/ 6895465 h 7168259"/>
              <a:gd name="connsiteX5" fmla="*/ 44753 w 6075438"/>
              <a:gd name="connsiteY5" fmla="*/ 7168259 h 7168259"/>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1341241 w 6075438"/>
              <a:gd name="connsiteY4" fmla="*/ 7159120 h 7168259"/>
              <a:gd name="connsiteX5" fmla="*/ 44753 w 6075438"/>
              <a:gd name="connsiteY5" fmla="*/ 7168259 h 7168259"/>
              <a:gd name="connsiteX0" fmla="*/ 497478 w 6528163"/>
              <a:gd name="connsiteY0" fmla="*/ 7137779 h 7137779"/>
              <a:gd name="connsiteX1" fmla="*/ 902426 w 6528163"/>
              <a:gd name="connsiteY1" fmla="*/ 4799712 h 7137779"/>
              <a:gd name="connsiteX2" fmla="*/ 0 w 6528163"/>
              <a:gd name="connsiteY2" fmla="*/ 1194232 h 7137779"/>
              <a:gd name="connsiteX3" fmla="*/ 6528163 w 6528163"/>
              <a:gd name="connsiteY3" fmla="*/ 0 h 7137779"/>
              <a:gd name="connsiteX4" fmla="*/ 1793966 w 6528163"/>
              <a:gd name="connsiteY4" fmla="*/ 7128640 h 7137779"/>
              <a:gd name="connsiteX5" fmla="*/ 497478 w 6528163"/>
              <a:gd name="connsiteY5" fmla="*/ 7137779 h 7137779"/>
              <a:gd name="connsiteX0" fmla="*/ 44754 w 6075439"/>
              <a:gd name="connsiteY0" fmla="*/ 7137779 h 7137779"/>
              <a:gd name="connsiteX1" fmla="*/ 449702 w 6075439"/>
              <a:gd name="connsiteY1" fmla="*/ 4799712 h 7137779"/>
              <a:gd name="connsiteX2" fmla="*/ 2166378 w 6075439"/>
              <a:gd name="connsiteY2" fmla="*/ 275697 h 7137779"/>
              <a:gd name="connsiteX3" fmla="*/ 6075439 w 6075439"/>
              <a:gd name="connsiteY3" fmla="*/ 0 h 7137779"/>
              <a:gd name="connsiteX4" fmla="*/ 1341242 w 6075439"/>
              <a:gd name="connsiteY4" fmla="*/ 7128640 h 7137779"/>
              <a:gd name="connsiteX5" fmla="*/ 44754 w 6075439"/>
              <a:gd name="connsiteY5" fmla="*/ 7137779 h 7137779"/>
              <a:gd name="connsiteX0" fmla="*/ 607424 w 6638109"/>
              <a:gd name="connsiteY0" fmla="*/ 7137779 h 7137779"/>
              <a:gd name="connsiteX1" fmla="*/ 0 w 6638109"/>
              <a:gd name="connsiteY1" fmla="*/ 1219127 h 7137779"/>
              <a:gd name="connsiteX2" fmla="*/ 2729048 w 6638109"/>
              <a:gd name="connsiteY2" fmla="*/ 275697 h 7137779"/>
              <a:gd name="connsiteX3" fmla="*/ 6638109 w 6638109"/>
              <a:gd name="connsiteY3" fmla="*/ 0 h 7137779"/>
              <a:gd name="connsiteX4" fmla="*/ 1903912 w 6638109"/>
              <a:gd name="connsiteY4" fmla="*/ 7128640 h 7137779"/>
              <a:gd name="connsiteX5" fmla="*/ 607424 w 6638109"/>
              <a:gd name="connsiteY5" fmla="*/ 7137779 h 7137779"/>
              <a:gd name="connsiteX0" fmla="*/ 607424 w 3862251"/>
              <a:gd name="connsiteY0" fmla="*/ 6862082 h 6862082"/>
              <a:gd name="connsiteX1" fmla="*/ 0 w 3862251"/>
              <a:gd name="connsiteY1" fmla="*/ 943430 h 6862082"/>
              <a:gd name="connsiteX2" fmla="*/ 2729048 w 3862251"/>
              <a:gd name="connsiteY2" fmla="*/ 0 h 6862082"/>
              <a:gd name="connsiteX3" fmla="*/ 3862251 w 3862251"/>
              <a:gd name="connsiteY3" fmla="*/ 523770 h 6862082"/>
              <a:gd name="connsiteX4" fmla="*/ 1903912 w 3862251"/>
              <a:gd name="connsiteY4" fmla="*/ 6852943 h 6862082"/>
              <a:gd name="connsiteX5" fmla="*/ 607424 w 3862251"/>
              <a:gd name="connsiteY5" fmla="*/ 6862082 h 6862082"/>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694123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550274 w 3961856"/>
              <a:gd name="connsiteY0" fmla="*/ 6865619 h 6865619"/>
              <a:gd name="connsiteX1" fmla="*/ 0 w 3961856"/>
              <a:gd name="connsiteY1" fmla="*/ 1062729 h 6865619"/>
              <a:gd name="connsiteX2" fmla="*/ 2636973 w 3961856"/>
              <a:gd name="connsiteY2" fmla="*/ 3537 h 6865619"/>
              <a:gd name="connsiteX3" fmla="*/ 3961856 w 3961856"/>
              <a:gd name="connsiteY3" fmla="*/ 0 h 6865619"/>
              <a:gd name="connsiteX4" fmla="*/ 1846762 w 3961856"/>
              <a:gd name="connsiteY4" fmla="*/ 6856480 h 6865619"/>
              <a:gd name="connsiteX5" fmla="*/ 550274 w 3961856"/>
              <a:gd name="connsiteY5" fmla="*/ 6865619 h 6865619"/>
              <a:gd name="connsiteX0" fmla="*/ 616949 w 4028531"/>
              <a:gd name="connsiteY0" fmla="*/ 6865619 h 6865619"/>
              <a:gd name="connsiteX1" fmla="*/ 0 w 4028531"/>
              <a:gd name="connsiteY1" fmla="*/ 955236 h 6865619"/>
              <a:gd name="connsiteX2" fmla="*/ 2703648 w 4028531"/>
              <a:gd name="connsiteY2" fmla="*/ 3537 h 6865619"/>
              <a:gd name="connsiteX3" fmla="*/ 4028531 w 4028531"/>
              <a:gd name="connsiteY3" fmla="*/ 0 h 6865619"/>
              <a:gd name="connsiteX4" fmla="*/ 1913437 w 4028531"/>
              <a:gd name="connsiteY4" fmla="*/ 6856480 h 6865619"/>
              <a:gd name="connsiteX5" fmla="*/ 616949 w 4028531"/>
              <a:gd name="connsiteY5" fmla="*/ 6865619 h 6865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8531" h="6865619">
                <a:moveTo>
                  <a:pt x="616949" y="6865619"/>
                </a:moveTo>
                <a:lnTo>
                  <a:pt x="0" y="955236"/>
                </a:lnTo>
                <a:lnTo>
                  <a:pt x="2703648" y="3537"/>
                </a:lnTo>
                <a:lnTo>
                  <a:pt x="4028531" y="0"/>
                </a:lnTo>
                <a:lnTo>
                  <a:pt x="1913437" y="6856480"/>
                </a:lnTo>
                <a:lnTo>
                  <a:pt x="616949" y="6865619"/>
                </a:lnTo>
                <a:close/>
              </a:path>
            </a:pathLst>
          </a:custGeom>
          <a:gradFill flip="none" rotWithShape="1">
            <a:gsLst>
              <a:gs pos="0">
                <a:schemeClr val="tx2">
                  <a:lumMod val="40000"/>
                  <a:lumOff val="60000"/>
                </a:schemeClr>
              </a:gs>
              <a:gs pos="100000">
                <a:schemeClr val="accent1">
                  <a:lumMod val="60000"/>
                  <a:lumOff val="40000"/>
                </a:schemeClr>
              </a:gs>
            </a:gsLst>
            <a:lin ang="189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2" name="Vapaamuotoinen: Muoto 11">
            <a:extLst>
              <a:ext uri="{FF2B5EF4-FFF2-40B4-BE49-F238E27FC236}">
                <a16:creationId xmlns:a16="http://schemas.microsoft.com/office/drawing/2014/main" id="{451C1F37-4CC1-4448-B32A-A93A992D8028}"/>
              </a:ext>
            </a:extLst>
          </p:cNvPr>
          <p:cNvSpPr/>
          <p:nvPr userDrawn="1"/>
        </p:nvSpPr>
        <p:spPr>
          <a:xfrm>
            <a:off x="646611" y="5122545"/>
            <a:ext cx="3051493" cy="1735773"/>
          </a:xfrm>
          <a:custGeom>
            <a:avLst/>
            <a:gdLst>
              <a:gd name="connsiteX0" fmla="*/ 0 w 3230880"/>
              <a:gd name="connsiteY0" fmla="*/ 2354580 h 2354580"/>
              <a:gd name="connsiteX1" fmla="*/ 3230880 w 3230880"/>
              <a:gd name="connsiteY1" fmla="*/ 0 h 2354580"/>
              <a:gd name="connsiteX2" fmla="*/ 2484120 w 3230880"/>
              <a:gd name="connsiteY2" fmla="*/ 2346960 h 2354580"/>
              <a:gd name="connsiteX3" fmla="*/ 0 w 3230880"/>
              <a:gd name="connsiteY3" fmla="*/ 2354580 h 2354580"/>
              <a:gd name="connsiteX0" fmla="*/ 0 w 3249930"/>
              <a:gd name="connsiteY0" fmla="*/ 2351405 h 2351405"/>
              <a:gd name="connsiteX1" fmla="*/ 3249930 w 3249930"/>
              <a:gd name="connsiteY1" fmla="*/ 0 h 2351405"/>
              <a:gd name="connsiteX2" fmla="*/ 2503170 w 3249930"/>
              <a:gd name="connsiteY2" fmla="*/ 2346960 h 2351405"/>
              <a:gd name="connsiteX3" fmla="*/ 0 w 3249930"/>
              <a:gd name="connsiteY3" fmla="*/ 2351405 h 2351405"/>
              <a:gd name="connsiteX0" fmla="*/ 0 w 3237230"/>
              <a:gd name="connsiteY0" fmla="*/ 2354580 h 2354580"/>
              <a:gd name="connsiteX1" fmla="*/ 3237230 w 3237230"/>
              <a:gd name="connsiteY1" fmla="*/ 0 h 2354580"/>
              <a:gd name="connsiteX2" fmla="*/ 2503170 w 3237230"/>
              <a:gd name="connsiteY2" fmla="*/ 2350135 h 2354580"/>
              <a:gd name="connsiteX3" fmla="*/ 0 w 3237230"/>
              <a:gd name="connsiteY3" fmla="*/ 2354580 h 2354580"/>
              <a:gd name="connsiteX0" fmla="*/ 0 w 3046730"/>
              <a:gd name="connsiteY0" fmla="*/ 1744980 h 1744980"/>
              <a:gd name="connsiteX1" fmla="*/ 3046730 w 3046730"/>
              <a:gd name="connsiteY1" fmla="*/ 0 h 1744980"/>
              <a:gd name="connsiteX2" fmla="*/ 2503170 w 3046730"/>
              <a:gd name="connsiteY2" fmla="*/ 1740535 h 1744980"/>
              <a:gd name="connsiteX3" fmla="*/ 0 w 3046730"/>
              <a:gd name="connsiteY3" fmla="*/ 1744980 h 1744980"/>
              <a:gd name="connsiteX0" fmla="*/ 0 w 3046730"/>
              <a:gd name="connsiteY0" fmla="*/ 1744980 h 1744980"/>
              <a:gd name="connsiteX1" fmla="*/ 3046730 w 3046730"/>
              <a:gd name="connsiteY1" fmla="*/ 0 h 1744980"/>
              <a:gd name="connsiteX2" fmla="*/ 2355532 w 3046730"/>
              <a:gd name="connsiteY2" fmla="*/ 1740535 h 1744980"/>
              <a:gd name="connsiteX3" fmla="*/ 0 w 3046730"/>
              <a:gd name="connsiteY3" fmla="*/ 1744980 h 1744980"/>
              <a:gd name="connsiteX0" fmla="*/ 0 w 3051493"/>
              <a:gd name="connsiteY0" fmla="*/ 1740217 h 1740217"/>
              <a:gd name="connsiteX1" fmla="*/ 3051493 w 3051493"/>
              <a:gd name="connsiteY1" fmla="*/ 0 h 1740217"/>
              <a:gd name="connsiteX2" fmla="*/ 2355532 w 3051493"/>
              <a:gd name="connsiteY2" fmla="*/ 1735772 h 1740217"/>
              <a:gd name="connsiteX3" fmla="*/ 0 w 3051493"/>
              <a:gd name="connsiteY3" fmla="*/ 1740217 h 1740217"/>
              <a:gd name="connsiteX0" fmla="*/ 0 w 3051493"/>
              <a:gd name="connsiteY0" fmla="*/ 1740217 h 1740217"/>
              <a:gd name="connsiteX1" fmla="*/ 3051493 w 3051493"/>
              <a:gd name="connsiteY1" fmla="*/ 0 h 1740217"/>
              <a:gd name="connsiteX2" fmla="*/ 2222182 w 3051493"/>
              <a:gd name="connsiteY2" fmla="*/ 1652429 h 1740217"/>
              <a:gd name="connsiteX3" fmla="*/ 0 w 3051493"/>
              <a:gd name="connsiteY3" fmla="*/ 1740217 h 1740217"/>
              <a:gd name="connsiteX0" fmla="*/ 0 w 3051493"/>
              <a:gd name="connsiteY0" fmla="*/ 1740217 h 1740535"/>
              <a:gd name="connsiteX1" fmla="*/ 3051493 w 3051493"/>
              <a:gd name="connsiteY1" fmla="*/ 0 h 1740535"/>
              <a:gd name="connsiteX2" fmla="*/ 2355532 w 3051493"/>
              <a:gd name="connsiteY2" fmla="*/ 1740535 h 1740535"/>
              <a:gd name="connsiteX3" fmla="*/ 0 w 3051493"/>
              <a:gd name="connsiteY3" fmla="*/ 1740217 h 1740535"/>
              <a:gd name="connsiteX0" fmla="*/ 0 w 3051493"/>
              <a:gd name="connsiteY0" fmla="*/ 1735455 h 1735773"/>
              <a:gd name="connsiteX1" fmla="*/ 3051493 w 3051493"/>
              <a:gd name="connsiteY1" fmla="*/ 0 h 1735773"/>
              <a:gd name="connsiteX2" fmla="*/ 2355532 w 3051493"/>
              <a:gd name="connsiteY2" fmla="*/ 1735773 h 1735773"/>
              <a:gd name="connsiteX3" fmla="*/ 0 w 3051493"/>
              <a:gd name="connsiteY3" fmla="*/ 1735455 h 1735773"/>
            </a:gdLst>
            <a:ahLst/>
            <a:cxnLst>
              <a:cxn ang="0">
                <a:pos x="connsiteX0" y="connsiteY0"/>
              </a:cxn>
              <a:cxn ang="0">
                <a:pos x="connsiteX1" y="connsiteY1"/>
              </a:cxn>
              <a:cxn ang="0">
                <a:pos x="connsiteX2" y="connsiteY2"/>
              </a:cxn>
              <a:cxn ang="0">
                <a:pos x="connsiteX3" y="connsiteY3"/>
              </a:cxn>
            </a:cxnLst>
            <a:rect l="l" t="t" r="r" b="b"/>
            <a:pathLst>
              <a:path w="3051493" h="1735773">
                <a:moveTo>
                  <a:pt x="0" y="1735455"/>
                </a:moveTo>
                <a:lnTo>
                  <a:pt x="3051493" y="0"/>
                </a:lnTo>
                <a:lnTo>
                  <a:pt x="2355532" y="1735773"/>
                </a:lnTo>
                <a:lnTo>
                  <a:pt x="0" y="1735455"/>
                </a:lnTo>
                <a:close/>
              </a:path>
            </a:pathLst>
          </a:custGeom>
          <a:solidFill>
            <a:srgbClr val="1366AA">
              <a:alpha val="6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Tree>
    <p:extLst>
      <p:ext uri="{BB962C8B-B14F-4D97-AF65-F5344CB8AC3E}">
        <p14:creationId xmlns:p14="http://schemas.microsoft.com/office/powerpoint/2010/main" val="1881543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 kuvio">
    <p:spTree>
      <p:nvGrpSpPr>
        <p:cNvPr id="1" name=""/>
        <p:cNvGrpSpPr/>
        <p:nvPr/>
      </p:nvGrpSpPr>
      <p:grpSpPr>
        <a:xfrm>
          <a:off x="0" y="0"/>
          <a:ext cx="0" cy="0"/>
          <a:chOff x="0" y="0"/>
          <a:chExt cx="0" cy="0"/>
        </a:xfrm>
      </p:grpSpPr>
      <p:sp>
        <p:nvSpPr>
          <p:cNvPr id="9" name="Title 1"/>
          <p:cNvSpPr>
            <a:spLocks noGrp="1"/>
          </p:cNvSpPr>
          <p:nvPr>
            <p:ph type="ctrTitle"/>
          </p:nvPr>
        </p:nvSpPr>
        <p:spPr>
          <a:xfrm>
            <a:off x="721785" y="381000"/>
            <a:ext cx="10729383"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1" name="Content Placeholder 10"/>
          <p:cNvSpPr>
            <a:spLocks noGrp="1"/>
          </p:cNvSpPr>
          <p:nvPr>
            <p:ph sz="quarter" idx="14"/>
          </p:nvPr>
        </p:nvSpPr>
        <p:spPr>
          <a:xfrm>
            <a:off x="721785" y="1685676"/>
            <a:ext cx="10729383" cy="4250891"/>
          </a:xfrm>
          <a:prstGeom prst="rect">
            <a:avLst/>
          </a:prstGeom>
        </p:spPr>
        <p:txBody>
          <a:bodyPr vert="horz" lIns="0" tIns="0" rIns="0" bIns="0"/>
          <a:lstStyle>
            <a:lvl1pPr marL="0" indent="0">
              <a:buNone/>
              <a:defRPr sz="2100" b="1">
                <a:latin typeface="+mj-lt"/>
              </a:defRPr>
            </a:lvl1pPr>
            <a:lvl2pPr marL="296863" indent="-271463">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601663" indent="-296863">
              <a:buFont typeface="Arial" panose="020B0604020202020204" pitchFamily="34" charset="0"/>
              <a:buChar char="‒"/>
              <a:defRPr sz="1600" i="1">
                <a:latin typeface="Arial" panose="020B0604020202020204" pitchFamily="34" charset="0"/>
                <a:cs typeface="Arial" panose="020B0604020202020204" pitchFamily="34" charset="0"/>
              </a:defRPr>
            </a:lvl3pPr>
            <a:lvl4pPr marL="900113" indent="-29845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227138" indent="-320675">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ate Placeholder 7"/>
          <p:cNvSpPr>
            <a:spLocks noGrp="1"/>
          </p:cNvSpPr>
          <p:nvPr>
            <p:ph type="dt" sz="half" idx="15"/>
          </p:nvPr>
        </p:nvSpPr>
        <p:spPr>
          <a:xfrm>
            <a:off x="6587067" y="6298084"/>
            <a:ext cx="4826000" cy="185738"/>
          </a:xfrm>
        </p:spPr>
        <p:txBody>
          <a:bodyPr/>
          <a:lstStyle>
            <a:lvl1pPr>
              <a:defRPr/>
            </a:lvl1pPr>
          </a:lstStyle>
          <a:p>
            <a:pPr>
              <a:defRPr/>
            </a:pPr>
            <a:fld id="{894D85A3-5928-4FA8-B074-1A44C471BF7F}" type="datetime1">
              <a:rPr lang="fi-FI" smtClean="0"/>
              <a:t>26.4.2021</a:t>
            </a:fld>
            <a:endParaRPr lang="fi-FI"/>
          </a:p>
        </p:txBody>
      </p:sp>
      <p:sp>
        <p:nvSpPr>
          <p:cNvPr id="8"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cxnSp>
        <p:nvCxnSpPr>
          <p:cNvPr id="10" name="Straight Connector 9"/>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3" name="Kuva 12">
            <a:extLst>
              <a:ext uri="{FF2B5EF4-FFF2-40B4-BE49-F238E27FC236}">
                <a16:creationId xmlns:a16="http://schemas.microsoft.com/office/drawing/2014/main" id="{79031326-596C-4623-8157-C4FBFE282875}"/>
              </a:ext>
            </a:extLst>
          </p:cNvPr>
          <p:cNvPicPr>
            <a:picLocks noChangeAspect="1"/>
          </p:cNvPicPr>
          <p:nvPr userDrawn="1"/>
        </p:nvPicPr>
        <p:blipFill>
          <a:blip r:embed="rId2"/>
          <a:stretch>
            <a:fillRect/>
          </a:stretch>
        </p:blipFill>
        <p:spPr>
          <a:xfrm>
            <a:off x="471434" y="6045445"/>
            <a:ext cx="1783907" cy="809680"/>
          </a:xfrm>
          <a:prstGeom prst="rect">
            <a:avLst/>
          </a:prstGeom>
        </p:spPr>
      </p:pic>
      <p:sp>
        <p:nvSpPr>
          <p:cNvPr id="12" name="Vapaamuotoinen: Muoto 11">
            <a:extLst>
              <a:ext uri="{FF2B5EF4-FFF2-40B4-BE49-F238E27FC236}">
                <a16:creationId xmlns:a16="http://schemas.microsoft.com/office/drawing/2014/main" id="{51D41A45-43E6-457A-B149-72ED8CECB2A7}"/>
              </a:ext>
            </a:extLst>
          </p:cNvPr>
          <p:cNvSpPr/>
          <p:nvPr userDrawn="1"/>
        </p:nvSpPr>
        <p:spPr>
          <a:xfrm>
            <a:off x="6096000" y="0"/>
            <a:ext cx="6102350" cy="2570006"/>
          </a:xfrm>
          <a:custGeom>
            <a:avLst/>
            <a:gdLst>
              <a:gd name="connsiteX0" fmla="*/ 0 w 3422650"/>
              <a:gd name="connsiteY0" fmla="*/ 0 h 1441450"/>
              <a:gd name="connsiteX1" fmla="*/ 3422650 w 3422650"/>
              <a:gd name="connsiteY1" fmla="*/ 1441450 h 1441450"/>
              <a:gd name="connsiteX2" fmla="*/ 3409950 w 3422650"/>
              <a:gd name="connsiteY2" fmla="*/ 0 h 1441450"/>
              <a:gd name="connsiteX3" fmla="*/ 0 w 3422650"/>
              <a:gd name="connsiteY3" fmla="*/ 0 h 1441450"/>
            </a:gdLst>
            <a:ahLst/>
            <a:cxnLst>
              <a:cxn ang="0">
                <a:pos x="connsiteX0" y="connsiteY0"/>
              </a:cxn>
              <a:cxn ang="0">
                <a:pos x="connsiteX1" y="connsiteY1"/>
              </a:cxn>
              <a:cxn ang="0">
                <a:pos x="connsiteX2" y="connsiteY2"/>
              </a:cxn>
              <a:cxn ang="0">
                <a:pos x="connsiteX3" y="connsiteY3"/>
              </a:cxn>
            </a:cxnLst>
            <a:rect l="l" t="t" r="r" b="b"/>
            <a:pathLst>
              <a:path w="3422650" h="1441450">
                <a:moveTo>
                  <a:pt x="0" y="0"/>
                </a:moveTo>
                <a:lnTo>
                  <a:pt x="3422650" y="1441450"/>
                </a:lnTo>
                <a:lnTo>
                  <a:pt x="3409950" y="0"/>
                </a:lnTo>
                <a:lnTo>
                  <a:pt x="0" y="0"/>
                </a:lnTo>
                <a:close/>
              </a:path>
            </a:pathLst>
          </a:cu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4" name="Vapaamuotoinen: Muoto 13">
            <a:extLst>
              <a:ext uri="{FF2B5EF4-FFF2-40B4-BE49-F238E27FC236}">
                <a16:creationId xmlns:a16="http://schemas.microsoft.com/office/drawing/2014/main" id="{26132C77-0126-449E-B529-19A28D325637}"/>
              </a:ext>
            </a:extLst>
          </p:cNvPr>
          <p:cNvSpPr/>
          <p:nvPr userDrawn="1"/>
        </p:nvSpPr>
        <p:spPr>
          <a:xfrm>
            <a:off x="10561688" y="-12701"/>
            <a:ext cx="1630312" cy="5106047"/>
          </a:xfrm>
          <a:custGeom>
            <a:avLst/>
            <a:gdLst>
              <a:gd name="connsiteX0" fmla="*/ 0 w 914400"/>
              <a:gd name="connsiteY0" fmla="*/ 0 h 2863850"/>
              <a:gd name="connsiteX1" fmla="*/ 914400 w 914400"/>
              <a:gd name="connsiteY1" fmla="*/ 2863850 h 2863850"/>
              <a:gd name="connsiteX2" fmla="*/ 914400 w 914400"/>
              <a:gd name="connsiteY2" fmla="*/ 6350 h 2863850"/>
              <a:gd name="connsiteX3" fmla="*/ 0 w 914400"/>
              <a:gd name="connsiteY3" fmla="*/ 0 h 2863850"/>
            </a:gdLst>
            <a:ahLst/>
            <a:cxnLst>
              <a:cxn ang="0">
                <a:pos x="connsiteX0" y="connsiteY0"/>
              </a:cxn>
              <a:cxn ang="0">
                <a:pos x="connsiteX1" y="connsiteY1"/>
              </a:cxn>
              <a:cxn ang="0">
                <a:pos x="connsiteX2" y="connsiteY2"/>
              </a:cxn>
              <a:cxn ang="0">
                <a:pos x="connsiteX3" y="connsiteY3"/>
              </a:cxn>
            </a:cxnLst>
            <a:rect l="l" t="t" r="r" b="b"/>
            <a:pathLst>
              <a:path w="914400" h="2863850">
                <a:moveTo>
                  <a:pt x="0" y="0"/>
                </a:moveTo>
                <a:lnTo>
                  <a:pt x="914400" y="2863850"/>
                </a:lnTo>
                <a:lnTo>
                  <a:pt x="914400" y="6350"/>
                </a:lnTo>
                <a:lnTo>
                  <a:pt x="0" y="0"/>
                </a:lnTo>
                <a:close/>
              </a:path>
            </a:pathLst>
          </a:custGeom>
          <a:solidFill>
            <a:schemeClr val="accent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111199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 - Kaksi palstaa">
    <p:spTree>
      <p:nvGrpSpPr>
        <p:cNvPr id="1" name=""/>
        <p:cNvGrpSpPr/>
        <p:nvPr/>
      </p:nvGrpSpPr>
      <p:grpSpPr>
        <a:xfrm>
          <a:off x="0" y="0"/>
          <a:ext cx="0" cy="0"/>
          <a:chOff x="0" y="0"/>
          <a:chExt cx="0" cy="0"/>
        </a:xfrm>
      </p:grpSpPr>
      <p:sp>
        <p:nvSpPr>
          <p:cNvPr id="10" name="Title 1"/>
          <p:cNvSpPr>
            <a:spLocks noGrp="1"/>
          </p:cNvSpPr>
          <p:nvPr>
            <p:ph type="ctrTitle"/>
          </p:nvPr>
        </p:nvSpPr>
        <p:spPr>
          <a:xfrm>
            <a:off x="720003" y="381000"/>
            <a:ext cx="10731165"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1" name="Content Placeholder 10"/>
          <p:cNvSpPr>
            <a:spLocks noGrp="1"/>
          </p:cNvSpPr>
          <p:nvPr>
            <p:ph sz="quarter" idx="14"/>
          </p:nvPr>
        </p:nvSpPr>
        <p:spPr>
          <a:xfrm>
            <a:off x="720002" y="1685676"/>
            <a:ext cx="5317439"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2" name="Content Placeholder 10"/>
          <p:cNvSpPr>
            <a:spLocks noGrp="1"/>
          </p:cNvSpPr>
          <p:nvPr>
            <p:ph sz="quarter" idx="18"/>
          </p:nvPr>
        </p:nvSpPr>
        <p:spPr>
          <a:xfrm>
            <a:off x="6183362" y="1685676"/>
            <a:ext cx="5229705"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cxnSp>
        <p:nvCxnSpPr>
          <p:cNvPr id="16" name="Straight Connector 15"/>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6587067" y="6298084"/>
            <a:ext cx="4826000" cy="185738"/>
          </a:xfrm>
        </p:spPr>
        <p:txBody>
          <a:bodyPr/>
          <a:lstStyle>
            <a:lvl1pPr>
              <a:defRPr/>
            </a:lvl1pPr>
          </a:lstStyle>
          <a:p>
            <a:pPr>
              <a:defRPr/>
            </a:pPr>
            <a:fld id="{BACC866E-17CE-4BA3-AC10-2F2207232F9F}" type="datetime1">
              <a:rPr lang="fi-FI" smtClean="0"/>
              <a:t>26.4.2021</a:t>
            </a:fld>
            <a:endParaRPr lang="fi-FI"/>
          </a:p>
        </p:txBody>
      </p:sp>
      <p:sp>
        <p:nvSpPr>
          <p:cNvPr id="18"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9" name="Kuva 8">
            <a:extLst>
              <a:ext uri="{FF2B5EF4-FFF2-40B4-BE49-F238E27FC236}">
                <a16:creationId xmlns:a16="http://schemas.microsoft.com/office/drawing/2014/main" id="{AEA15439-EFFF-4FD1-85B6-3148D8BC0B93}"/>
              </a:ext>
            </a:extLst>
          </p:cNvPr>
          <p:cNvPicPr>
            <a:picLocks noChangeAspect="1"/>
          </p:cNvPicPr>
          <p:nvPr userDrawn="1"/>
        </p:nvPicPr>
        <p:blipFill>
          <a:blip r:embed="rId2"/>
          <a:stretch>
            <a:fillRect/>
          </a:stretch>
        </p:blipFill>
        <p:spPr>
          <a:xfrm>
            <a:off x="471434" y="6045445"/>
            <a:ext cx="1783907" cy="809680"/>
          </a:xfrm>
          <a:prstGeom prst="rect">
            <a:avLst/>
          </a:prstGeom>
        </p:spPr>
      </p:pic>
    </p:spTree>
    <p:extLst>
      <p:ext uri="{BB962C8B-B14F-4D97-AF65-F5344CB8AC3E}">
        <p14:creationId xmlns:p14="http://schemas.microsoft.com/office/powerpoint/2010/main" val="2897151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 - tekstipalsta + kuva">
    <p:spTree>
      <p:nvGrpSpPr>
        <p:cNvPr id="1" name=""/>
        <p:cNvGrpSpPr/>
        <p:nvPr/>
      </p:nvGrpSpPr>
      <p:grpSpPr>
        <a:xfrm>
          <a:off x="0" y="0"/>
          <a:ext cx="0" cy="0"/>
          <a:chOff x="0" y="0"/>
          <a:chExt cx="0" cy="0"/>
        </a:xfrm>
      </p:grpSpPr>
      <p:sp>
        <p:nvSpPr>
          <p:cNvPr id="10" name="Title 1"/>
          <p:cNvSpPr>
            <a:spLocks noGrp="1"/>
          </p:cNvSpPr>
          <p:nvPr>
            <p:ph type="ctrTitle"/>
          </p:nvPr>
        </p:nvSpPr>
        <p:spPr>
          <a:xfrm>
            <a:off x="720003" y="381000"/>
            <a:ext cx="10731165"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1" name="Content Placeholder 10"/>
          <p:cNvSpPr>
            <a:spLocks noGrp="1"/>
          </p:cNvSpPr>
          <p:nvPr>
            <p:ph sz="quarter" idx="14"/>
          </p:nvPr>
        </p:nvSpPr>
        <p:spPr>
          <a:xfrm>
            <a:off x="720002" y="1685676"/>
            <a:ext cx="5317439"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2" name="Content Placeholder 10"/>
          <p:cNvSpPr>
            <a:spLocks noGrp="1"/>
          </p:cNvSpPr>
          <p:nvPr>
            <p:ph sz="quarter" idx="18"/>
          </p:nvPr>
        </p:nvSpPr>
        <p:spPr>
          <a:xfrm>
            <a:off x="6183362" y="1685676"/>
            <a:ext cx="5229705"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endParaRPr lang="fi-FI" dirty="0"/>
          </a:p>
        </p:txBody>
      </p:sp>
      <p:cxnSp>
        <p:nvCxnSpPr>
          <p:cNvPr id="16" name="Straight Connector 15"/>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6587067" y="6298084"/>
            <a:ext cx="4826000" cy="185738"/>
          </a:xfrm>
        </p:spPr>
        <p:txBody>
          <a:bodyPr/>
          <a:lstStyle>
            <a:lvl1pPr>
              <a:defRPr/>
            </a:lvl1pPr>
          </a:lstStyle>
          <a:p>
            <a:pPr>
              <a:defRPr/>
            </a:pPr>
            <a:fld id="{BACC866E-17CE-4BA3-AC10-2F2207232F9F}" type="datetime1">
              <a:rPr lang="fi-FI" smtClean="0"/>
              <a:t>26.4.2021</a:t>
            </a:fld>
            <a:endParaRPr lang="fi-FI"/>
          </a:p>
        </p:txBody>
      </p:sp>
      <p:sp>
        <p:nvSpPr>
          <p:cNvPr id="18"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9" name="Kuva 8">
            <a:extLst>
              <a:ext uri="{FF2B5EF4-FFF2-40B4-BE49-F238E27FC236}">
                <a16:creationId xmlns:a16="http://schemas.microsoft.com/office/drawing/2014/main" id="{AEA15439-EFFF-4FD1-85B6-3148D8BC0B93}"/>
              </a:ext>
            </a:extLst>
          </p:cNvPr>
          <p:cNvPicPr>
            <a:picLocks noChangeAspect="1"/>
          </p:cNvPicPr>
          <p:nvPr userDrawn="1"/>
        </p:nvPicPr>
        <p:blipFill>
          <a:blip r:embed="rId2"/>
          <a:stretch>
            <a:fillRect/>
          </a:stretch>
        </p:blipFill>
        <p:spPr>
          <a:xfrm>
            <a:off x="471434" y="6045445"/>
            <a:ext cx="1783907" cy="809680"/>
          </a:xfrm>
          <a:prstGeom prst="rect">
            <a:avLst/>
          </a:prstGeom>
        </p:spPr>
      </p:pic>
    </p:spTree>
    <p:extLst>
      <p:ext uri="{BB962C8B-B14F-4D97-AF65-F5344CB8AC3E}">
        <p14:creationId xmlns:p14="http://schemas.microsoft.com/office/powerpoint/2010/main" val="4266501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sältö - tekstipalsta + kuva + kuvio">
    <p:spTree>
      <p:nvGrpSpPr>
        <p:cNvPr id="1" name=""/>
        <p:cNvGrpSpPr/>
        <p:nvPr/>
      </p:nvGrpSpPr>
      <p:grpSpPr>
        <a:xfrm>
          <a:off x="0" y="0"/>
          <a:ext cx="0" cy="0"/>
          <a:chOff x="0" y="0"/>
          <a:chExt cx="0" cy="0"/>
        </a:xfrm>
      </p:grpSpPr>
      <p:sp>
        <p:nvSpPr>
          <p:cNvPr id="10" name="Title 1"/>
          <p:cNvSpPr>
            <a:spLocks noGrp="1"/>
          </p:cNvSpPr>
          <p:nvPr>
            <p:ph type="ctrTitle"/>
          </p:nvPr>
        </p:nvSpPr>
        <p:spPr>
          <a:xfrm>
            <a:off x="720003" y="381000"/>
            <a:ext cx="10731165"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1" name="Content Placeholder 10"/>
          <p:cNvSpPr>
            <a:spLocks noGrp="1"/>
          </p:cNvSpPr>
          <p:nvPr>
            <p:ph sz="quarter" idx="14"/>
          </p:nvPr>
        </p:nvSpPr>
        <p:spPr>
          <a:xfrm>
            <a:off x="720002" y="1685676"/>
            <a:ext cx="5317439"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2" name="Content Placeholder 10"/>
          <p:cNvSpPr>
            <a:spLocks noGrp="1"/>
          </p:cNvSpPr>
          <p:nvPr>
            <p:ph sz="quarter" idx="18"/>
          </p:nvPr>
        </p:nvSpPr>
        <p:spPr>
          <a:xfrm>
            <a:off x="6183362" y="1685676"/>
            <a:ext cx="5229705" cy="3831557"/>
          </a:xfrm>
          <a:prstGeom prst="rect">
            <a:avLst/>
          </a:prstGeom>
        </p:spPr>
        <p:txBody>
          <a:bodyPr vert="horz" lIns="0" tIns="0" rIns="0" bIns="0"/>
          <a:lstStyle>
            <a:lvl1pPr marL="0" indent="0">
              <a:buNone/>
              <a:defRPr sz="2100" b="1">
                <a:latin typeface="+mj-lt"/>
              </a:defRPr>
            </a:lvl1pPr>
            <a:lvl2pPr marL="237600" indent="-212400">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460800" indent="-230400">
              <a:buFont typeface="Arial" panose="020B0604020202020204" pitchFamily="34" charset="0"/>
              <a:buChar char="‒"/>
              <a:defRPr sz="1600" i="1">
                <a:latin typeface="Arial" panose="020B0604020202020204" pitchFamily="34" charset="0"/>
                <a:cs typeface="Arial" panose="020B0604020202020204" pitchFamily="34" charset="0"/>
              </a:defRPr>
            </a:lvl3pPr>
            <a:lvl4pPr marL="792000" indent="-19440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087200" indent="-228600">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endParaRPr lang="fi-FI" dirty="0"/>
          </a:p>
        </p:txBody>
      </p:sp>
      <p:cxnSp>
        <p:nvCxnSpPr>
          <p:cNvPr id="16" name="Straight Connector 15"/>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6587067" y="6298084"/>
            <a:ext cx="4826000" cy="185738"/>
          </a:xfrm>
        </p:spPr>
        <p:txBody>
          <a:bodyPr/>
          <a:lstStyle>
            <a:lvl1pPr>
              <a:defRPr/>
            </a:lvl1pPr>
          </a:lstStyle>
          <a:p>
            <a:pPr>
              <a:defRPr/>
            </a:pPr>
            <a:fld id="{BACC866E-17CE-4BA3-AC10-2F2207232F9F}" type="datetime1">
              <a:rPr lang="fi-FI" smtClean="0"/>
              <a:t>26.4.2021</a:t>
            </a:fld>
            <a:endParaRPr lang="fi-FI"/>
          </a:p>
        </p:txBody>
      </p:sp>
      <p:sp>
        <p:nvSpPr>
          <p:cNvPr id="18"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9" name="Kuva 8">
            <a:extLst>
              <a:ext uri="{FF2B5EF4-FFF2-40B4-BE49-F238E27FC236}">
                <a16:creationId xmlns:a16="http://schemas.microsoft.com/office/drawing/2014/main" id="{AEA15439-EFFF-4FD1-85B6-3148D8BC0B93}"/>
              </a:ext>
            </a:extLst>
          </p:cNvPr>
          <p:cNvPicPr>
            <a:picLocks noChangeAspect="1"/>
          </p:cNvPicPr>
          <p:nvPr userDrawn="1"/>
        </p:nvPicPr>
        <p:blipFill>
          <a:blip r:embed="rId2"/>
          <a:stretch>
            <a:fillRect/>
          </a:stretch>
        </p:blipFill>
        <p:spPr>
          <a:xfrm>
            <a:off x="471434" y="6045445"/>
            <a:ext cx="1783907" cy="809680"/>
          </a:xfrm>
          <a:prstGeom prst="rect">
            <a:avLst/>
          </a:prstGeom>
        </p:spPr>
      </p:pic>
      <p:sp>
        <p:nvSpPr>
          <p:cNvPr id="13" name="Vapaamuotoinen: Muoto 12">
            <a:extLst>
              <a:ext uri="{FF2B5EF4-FFF2-40B4-BE49-F238E27FC236}">
                <a16:creationId xmlns:a16="http://schemas.microsoft.com/office/drawing/2014/main" id="{5C44CB59-1B4F-4084-940B-6183553AF038}"/>
              </a:ext>
            </a:extLst>
          </p:cNvPr>
          <p:cNvSpPr/>
          <p:nvPr userDrawn="1"/>
        </p:nvSpPr>
        <p:spPr>
          <a:xfrm>
            <a:off x="6096000" y="0"/>
            <a:ext cx="6102350" cy="2570006"/>
          </a:xfrm>
          <a:custGeom>
            <a:avLst/>
            <a:gdLst>
              <a:gd name="connsiteX0" fmla="*/ 0 w 3422650"/>
              <a:gd name="connsiteY0" fmla="*/ 0 h 1441450"/>
              <a:gd name="connsiteX1" fmla="*/ 3422650 w 3422650"/>
              <a:gd name="connsiteY1" fmla="*/ 1441450 h 1441450"/>
              <a:gd name="connsiteX2" fmla="*/ 3409950 w 3422650"/>
              <a:gd name="connsiteY2" fmla="*/ 0 h 1441450"/>
              <a:gd name="connsiteX3" fmla="*/ 0 w 3422650"/>
              <a:gd name="connsiteY3" fmla="*/ 0 h 1441450"/>
            </a:gdLst>
            <a:ahLst/>
            <a:cxnLst>
              <a:cxn ang="0">
                <a:pos x="connsiteX0" y="connsiteY0"/>
              </a:cxn>
              <a:cxn ang="0">
                <a:pos x="connsiteX1" y="connsiteY1"/>
              </a:cxn>
              <a:cxn ang="0">
                <a:pos x="connsiteX2" y="connsiteY2"/>
              </a:cxn>
              <a:cxn ang="0">
                <a:pos x="connsiteX3" y="connsiteY3"/>
              </a:cxn>
            </a:cxnLst>
            <a:rect l="l" t="t" r="r" b="b"/>
            <a:pathLst>
              <a:path w="3422650" h="1441450">
                <a:moveTo>
                  <a:pt x="0" y="0"/>
                </a:moveTo>
                <a:lnTo>
                  <a:pt x="3422650" y="1441450"/>
                </a:lnTo>
                <a:lnTo>
                  <a:pt x="3409950" y="0"/>
                </a:lnTo>
                <a:lnTo>
                  <a:pt x="0" y="0"/>
                </a:lnTo>
                <a:close/>
              </a:path>
            </a:pathLst>
          </a:cu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4" name="Vapaamuotoinen: Muoto 13">
            <a:extLst>
              <a:ext uri="{FF2B5EF4-FFF2-40B4-BE49-F238E27FC236}">
                <a16:creationId xmlns:a16="http://schemas.microsoft.com/office/drawing/2014/main" id="{5CBC45A6-3B94-43D3-981F-049DEF451E7F}"/>
              </a:ext>
            </a:extLst>
          </p:cNvPr>
          <p:cNvSpPr/>
          <p:nvPr userDrawn="1"/>
        </p:nvSpPr>
        <p:spPr>
          <a:xfrm>
            <a:off x="10561688" y="-12701"/>
            <a:ext cx="1630312" cy="5106047"/>
          </a:xfrm>
          <a:custGeom>
            <a:avLst/>
            <a:gdLst>
              <a:gd name="connsiteX0" fmla="*/ 0 w 914400"/>
              <a:gd name="connsiteY0" fmla="*/ 0 h 2863850"/>
              <a:gd name="connsiteX1" fmla="*/ 914400 w 914400"/>
              <a:gd name="connsiteY1" fmla="*/ 2863850 h 2863850"/>
              <a:gd name="connsiteX2" fmla="*/ 914400 w 914400"/>
              <a:gd name="connsiteY2" fmla="*/ 6350 h 2863850"/>
              <a:gd name="connsiteX3" fmla="*/ 0 w 914400"/>
              <a:gd name="connsiteY3" fmla="*/ 0 h 2863850"/>
            </a:gdLst>
            <a:ahLst/>
            <a:cxnLst>
              <a:cxn ang="0">
                <a:pos x="connsiteX0" y="connsiteY0"/>
              </a:cxn>
              <a:cxn ang="0">
                <a:pos x="connsiteX1" y="connsiteY1"/>
              </a:cxn>
              <a:cxn ang="0">
                <a:pos x="connsiteX2" y="connsiteY2"/>
              </a:cxn>
              <a:cxn ang="0">
                <a:pos x="connsiteX3" y="connsiteY3"/>
              </a:cxn>
            </a:cxnLst>
            <a:rect l="l" t="t" r="r" b="b"/>
            <a:pathLst>
              <a:path w="914400" h="2863850">
                <a:moveTo>
                  <a:pt x="0" y="0"/>
                </a:moveTo>
                <a:lnTo>
                  <a:pt x="914400" y="2863850"/>
                </a:lnTo>
                <a:lnTo>
                  <a:pt x="914400" y="6350"/>
                </a:lnTo>
                <a:lnTo>
                  <a:pt x="0" y="0"/>
                </a:lnTo>
                <a:close/>
              </a:path>
            </a:pathLst>
          </a:custGeom>
          <a:solidFill>
            <a:schemeClr val="accent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1646791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tsikko">
    <p:spTree>
      <p:nvGrpSpPr>
        <p:cNvPr id="1" name=""/>
        <p:cNvGrpSpPr/>
        <p:nvPr/>
      </p:nvGrpSpPr>
      <p:grpSpPr>
        <a:xfrm>
          <a:off x="0" y="0"/>
          <a:ext cx="0" cy="0"/>
          <a:chOff x="0" y="0"/>
          <a:chExt cx="0" cy="0"/>
        </a:xfrm>
      </p:grpSpPr>
      <p:sp>
        <p:nvSpPr>
          <p:cNvPr id="10" name="Title 1"/>
          <p:cNvSpPr>
            <a:spLocks noGrp="1"/>
          </p:cNvSpPr>
          <p:nvPr>
            <p:ph type="ctrTitle"/>
          </p:nvPr>
        </p:nvSpPr>
        <p:spPr>
          <a:xfrm>
            <a:off x="720003" y="381000"/>
            <a:ext cx="10731165"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cxnSp>
        <p:nvCxnSpPr>
          <p:cNvPr id="12" name="Straight Connector 11"/>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6587067" y="6298084"/>
            <a:ext cx="4826000" cy="185738"/>
          </a:xfrm>
        </p:spPr>
        <p:txBody>
          <a:bodyPr/>
          <a:lstStyle>
            <a:lvl1pPr>
              <a:defRPr/>
            </a:lvl1pPr>
          </a:lstStyle>
          <a:p>
            <a:pPr>
              <a:defRPr/>
            </a:pPr>
            <a:fld id="{8A195C47-C6ED-4B94-86A5-1E33528D2E24}" type="datetime1">
              <a:rPr lang="fi-FI" smtClean="0"/>
              <a:t>26.4.2021</a:t>
            </a:fld>
            <a:endParaRPr lang="fi-FI"/>
          </a:p>
        </p:txBody>
      </p:sp>
      <p:sp>
        <p:nvSpPr>
          <p:cNvPr id="16"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7" name="Kuva 6">
            <a:extLst>
              <a:ext uri="{FF2B5EF4-FFF2-40B4-BE49-F238E27FC236}">
                <a16:creationId xmlns:a16="http://schemas.microsoft.com/office/drawing/2014/main" id="{0A38C556-5FC8-4681-B9DB-468D99BCAC52}"/>
              </a:ext>
            </a:extLst>
          </p:cNvPr>
          <p:cNvPicPr>
            <a:picLocks noChangeAspect="1"/>
          </p:cNvPicPr>
          <p:nvPr userDrawn="1"/>
        </p:nvPicPr>
        <p:blipFill>
          <a:blip r:embed="rId2"/>
          <a:stretch>
            <a:fillRect/>
          </a:stretch>
        </p:blipFill>
        <p:spPr>
          <a:xfrm>
            <a:off x="471434" y="6045445"/>
            <a:ext cx="1783907" cy="809680"/>
          </a:xfrm>
          <a:prstGeom prst="rect">
            <a:avLst/>
          </a:prstGeom>
        </p:spPr>
      </p:pic>
    </p:spTree>
    <p:extLst>
      <p:ext uri="{BB962C8B-B14F-4D97-AF65-F5344CB8AC3E}">
        <p14:creationId xmlns:p14="http://schemas.microsoft.com/office/powerpoint/2010/main" val="1737901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Otsikko + kuvio">
    <p:spTree>
      <p:nvGrpSpPr>
        <p:cNvPr id="1" name=""/>
        <p:cNvGrpSpPr/>
        <p:nvPr/>
      </p:nvGrpSpPr>
      <p:grpSpPr>
        <a:xfrm>
          <a:off x="0" y="0"/>
          <a:ext cx="0" cy="0"/>
          <a:chOff x="0" y="0"/>
          <a:chExt cx="0" cy="0"/>
        </a:xfrm>
      </p:grpSpPr>
      <p:sp>
        <p:nvSpPr>
          <p:cNvPr id="10" name="Title 1"/>
          <p:cNvSpPr>
            <a:spLocks noGrp="1"/>
          </p:cNvSpPr>
          <p:nvPr>
            <p:ph type="ctrTitle"/>
          </p:nvPr>
        </p:nvSpPr>
        <p:spPr>
          <a:xfrm>
            <a:off x="720003" y="381000"/>
            <a:ext cx="6722197"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cxnSp>
        <p:nvCxnSpPr>
          <p:cNvPr id="12" name="Straight Connector 11"/>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6587067" y="6298084"/>
            <a:ext cx="4826000" cy="185738"/>
          </a:xfrm>
        </p:spPr>
        <p:txBody>
          <a:bodyPr/>
          <a:lstStyle>
            <a:lvl1pPr>
              <a:defRPr/>
            </a:lvl1pPr>
          </a:lstStyle>
          <a:p>
            <a:pPr>
              <a:defRPr/>
            </a:pPr>
            <a:fld id="{8A195C47-C6ED-4B94-86A5-1E33528D2E24}" type="datetime1">
              <a:rPr lang="fi-FI" smtClean="0"/>
              <a:t>26.4.2021</a:t>
            </a:fld>
            <a:endParaRPr lang="fi-FI"/>
          </a:p>
        </p:txBody>
      </p:sp>
      <p:sp>
        <p:nvSpPr>
          <p:cNvPr id="16"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7" name="Kuva 6">
            <a:extLst>
              <a:ext uri="{FF2B5EF4-FFF2-40B4-BE49-F238E27FC236}">
                <a16:creationId xmlns:a16="http://schemas.microsoft.com/office/drawing/2014/main" id="{0A38C556-5FC8-4681-B9DB-468D99BCAC52}"/>
              </a:ext>
            </a:extLst>
          </p:cNvPr>
          <p:cNvPicPr>
            <a:picLocks noChangeAspect="1"/>
          </p:cNvPicPr>
          <p:nvPr userDrawn="1"/>
        </p:nvPicPr>
        <p:blipFill>
          <a:blip r:embed="rId2"/>
          <a:stretch>
            <a:fillRect/>
          </a:stretch>
        </p:blipFill>
        <p:spPr>
          <a:xfrm>
            <a:off x="471434" y="6045445"/>
            <a:ext cx="1783907" cy="809680"/>
          </a:xfrm>
          <a:prstGeom prst="rect">
            <a:avLst/>
          </a:prstGeom>
        </p:spPr>
      </p:pic>
      <p:sp>
        <p:nvSpPr>
          <p:cNvPr id="8" name="Vapaamuotoinen: Muoto 7">
            <a:extLst>
              <a:ext uri="{FF2B5EF4-FFF2-40B4-BE49-F238E27FC236}">
                <a16:creationId xmlns:a16="http://schemas.microsoft.com/office/drawing/2014/main" id="{62C63C96-A267-47D3-B41B-9AD7D61B314A}"/>
              </a:ext>
            </a:extLst>
          </p:cNvPr>
          <p:cNvSpPr/>
          <p:nvPr userDrawn="1"/>
        </p:nvSpPr>
        <p:spPr>
          <a:xfrm>
            <a:off x="6096000" y="0"/>
            <a:ext cx="6102350" cy="2570006"/>
          </a:xfrm>
          <a:custGeom>
            <a:avLst/>
            <a:gdLst>
              <a:gd name="connsiteX0" fmla="*/ 0 w 3422650"/>
              <a:gd name="connsiteY0" fmla="*/ 0 h 1441450"/>
              <a:gd name="connsiteX1" fmla="*/ 3422650 w 3422650"/>
              <a:gd name="connsiteY1" fmla="*/ 1441450 h 1441450"/>
              <a:gd name="connsiteX2" fmla="*/ 3409950 w 3422650"/>
              <a:gd name="connsiteY2" fmla="*/ 0 h 1441450"/>
              <a:gd name="connsiteX3" fmla="*/ 0 w 3422650"/>
              <a:gd name="connsiteY3" fmla="*/ 0 h 1441450"/>
            </a:gdLst>
            <a:ahLst/>
            <a:cxnLst>
              <a:cxn ang="0">
                <a:pos x="connsiteX0" y="connsiteY0"/>
              </a:cxn>
              <a:cxn ang="0">
                <a:pos x="connsiteX1" y="connsiteY1"/>
              </a:cxn>
              <a:cxn ang="0">
                <a:pos x="connsiteX2" y="connsiteY2"/>
              </a:cxn>
              <a:cxn ang="0">
                <a:pos x="connsiteX3" y="connsiteY3"/>
              </a:cxn>
            </a:cxnLst>
            <a:rect l="l" t="t" r="r" b="b"/>
            <a:pathLst>
              <a:path w="3422650" h="1441450">
                <a:moveTo>
                  <a:pt x="0" y="0"/>
                </a:moveTo>
                <a:lnTo>
                  <a:pt x="3422650" y="1441450"/>
                </a:lnTo>
                <a:lnTo>
                  <a:pt x="3409950" y="0"/>
                </a:lnTo>
                <a:lnTo>
                  <a:pt x="0" y="0"/>
                </a:lnTo>
                <a:close/>
              </a:path>
            </a:pathLst>
          </a:cu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9" name="Vapaamuotoinen: Muoto 8">
            <a:extLst>
              <a:ext uri="{FF2B5EF4-FFF2-40B4-BE49-F238E27FC236}">
                <a16:creationId xmlns:a16="http://schemas.microsoft.com/office/drawing/2014/main" id="{D2E8CE73-9BF6-4360-90C2-466273E512D7}"/>
              </a:ext>
            </a:extLst>
          </p:cNvPr>
          <p:cNvSpPr/>
          <p:nvPr userDrawn="1"/>
        </p:nvSpPr>
        <p:spPr>
          <a:xfrm>
            <a:off x="10561688" y="-12701"/>
            <a:ext cx="1630312" cy="5106047"/>
          </a:xfrm>
          <a:custGeom>
            <a:avLst/>
            <a:gdLst>
              <a:gd name="connsiteX0" fmla="*/ 0 w 914400"/>
              <a:gd name="connsiteY0" fmla="*/ 0 h 2863850"/>
              <a:gd name="connsiteX1" fmla="*/ 914400 w 914400"/>
              <a:gd name="connsiteY1" fmla="*/ 2863850 h 2863850"/>
              <a:gd name="connsiteX2" fmla="*/ 914400 w 914400"/>
              <a:gd name="connsiteY2" fmla="*/ 6350 h 2863850"/>
              <a:gd name="connsiteX3" fmla="*/ 0 w 914400"/>
              <a:gd name="connsiteY3" fmla="*/ 0 h 2863850"/>
            </a:gdLst>
            <a:ahLst/>
            <a:cxnLst>
              <a:cxn ang="0">
                <a:pos x="connsiteX0" y="connsiteY0"/>
              </a:cxn>
              <a:cxn ang="0">
                <a:pos x="connsiteX1" y="connsiteY1"/>
              </a:cxn>
              <a:cxn ang="0">
                <a:pos x="connsiteX2" y="connsiteY2"/>
              </a:cxn>
              <a:cxn ang="0">
                <a:pos x="connsiteX3" y="connsiteY3"/>
              </a:cxn>
            </a:cxnLst>
            <a:rect l="l" t="t" r="r" b="b"/>
            <a:pathLst>
              <a:path w="914400" h="2863850">
                <a:moveTo>
                  <a:pt x="0" y="0"/>
                </a:moveTo>
                <a:lnTo>
                  <a:pt x="914400" y="2863850"/>
                </a:lnTo>
                <a:lnTo>
                  <a:pt x="914400" y="6350"/>
                </a:lnTo>
                <a:lnTo>
                  <a:pt x="0" y="0"/>
                </a:lnTo>
                <a:close/>
              </a:path>
            </a:pathLst>
          </a:custGeom>
          <a:solidFill>
            <a:schemeClr val="accent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418441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6587067" y="6298084"/>
            <a:ext cx="4826000" cy="185738"/>
          </a:xfrm>
        </p:spPr>
        <p:txBody>
          <a:bodyPr/>
          <a:lstStyle>
            <a:lvl1pPr>
              <a:defRPr/>
            </a:lvl1pPr>
          </a:lstStyle>
          <a:p>
            <a:pPr>
              <a:defRPr/>
            </a:pPr>
            <a:fld id="{8619F22D-1183-408D-8AA6-A22F3114EC0B}" type="datetime1">
              <a:rPr lang="fi-FI" smtClean="0"/>
              <a:t>26.4.2021</a:t>
            </a:fld>
            <a:endParaRPr lang="fi-FI"/>
          </a:p>
        </p:txBody>
      </p:sp>
      <p:sp>
        <p:nvSpPr>
          <p:cNvPr id="14"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pic>
        <p:nvPicPr>
          <p:cNvPr id="6" name="Kuva 5">
            <a:extLst>
              <a:ext uri="{FF2B5EF4-FFF2-40B4-BE49-F238E27FC236}">
                <a16:creationId xmlns:a16="http://schemas.microsoft.com/office/drawing/2014/main" id="{3074A1D7-D388-4E58-973D-F47BBAC8245F}"/>
              </a:ext>
            </a:extLst>
          </p:cNvPr>
          <p:cNvPicPr>
            <a:picLocks noChangeAspect="1"/>
          </p:cNvPicPr>
          <p:nvPr userDrawn="1"/>
        </p:nvPicPr>
        <p:blipFill>
          <a:blip r:embed="rId2"/>
          <a:stretch>
            <a:fillRect/>
          </a:stretch>
        </p:blipFill>
        <p:spPr>
          <a:xfrm>
            <a:off x="471434" y="6045445"/>
            <a:ext cx="1783907" cy="809680"/>
          </a:xfrm>
          <a:prstGeom prst="rect">
            <a:avLst/>
          </a:prstGeom>
        </p:spPr>
      </p:pic>
    </p:spTree>
    <p:extLst>
      <p:ext uri="{BB962C8B-B14F-4D97-AF65-F5344CB8AC3E}">
        <p14:creationId xmlns:p14="http://schemas.microsoft.com/office/powerpoint/2010/main" val="30314990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10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uvallinen kansi sinisellä tekstillä">
    <p:bg>
      <p:bgPr>
        <a:solidFill>
          <a:schemeClr val="bg1"/>
        </a:solidFill>
        <a:effectLst/>
      </p:bgPr>
    </p:bg>
    <p:spTree>
      <p:nvGrpSpPr>
        <p:cNvPr id="1" name=""/>
        <p:cNvGrpSpPr/>
        <p:nvPr/>
      </p:nvGrpSpPr>
      <p:grpSpPr>
        <a:xfrm>
          <a:off x="0" y="0"/>
          <a:ext cx="0" cy="0"/>
          <a:chOff x="0" y="0"/>
          <a:chExt cx="0" cy="0"/>
        </a:xfrm>
      </p:grpSpPr>
      <p:sp>
        <p:nvSpPr>
          <p:cNvPr id="7" name="Vapaamuotoinen: Muoto 6">
            <a:extLst>
              <a:ext uri="{FF2B5EF4-FFF2-40B4-BE49-F238E27FC236}">
                <a16:creationId xmlns:a16="http://schemas.microsoft.com/office/drawing/2014/main" id="{A8624717-6579-4108-8822-5868869BFBE2}"/>
              </a:ext>
            </a:extLst>
          </p:cNvPr>
          <p:cNvSpPr/>
          <p:nvPr userDrawn="1"/>
        </p:nvSpPr>
        <p:spPr>
          <a:xfrm>
            <a:off x="0" y="2699656"/>
            <a:ext cx="12199620" cy="4165963"/>
          </a:xfrm>
          <a:custGeom>
            <a:avLst/>
            <a:gdLst>
              <a:gd name="connsiteX0" fmla="*/ 0 w 12199620"/>
              <a:gd name="connsiteY0" fmla="*/ 1028700 h 5273040"/>
              <a:gd name="connsiteX1" fmla="*/ 3794760 w 12199620"/>
              <a:gd name="connsiteY1" fmla="*/ 0 h 5273040"/>
              <a:gd name="connsiteX2" fmla="*/ 12199620 w 12199620"/>
              <a:gd name="connsiteY2" fmla="*/ 0 h 5273040"/>
              <a:gd name="connsiteX3" fmla="*/ 12192000 w 12199620"/>
              <a:gd name="connsiteY3" fmla="*/ 5257800 h 5273040"/>
              <a:gd name="connsiteX4" fmla="*/ 0 w 12199620"/>
              <a:gd name="connsiteY4" fmla="*/ 5273040 h 5273040"/>
              <a:gd name="connsiteX5" fmla="*/ 0 w 12199620"/>
              <a:gd name="connsiteY5" fmla="*/ 1028700 h 5273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9620" h="5273040">
                <a:moveTo>
                  <a:pt x="0" y="1028700"/>
                </a:moveTo>
                <a:lnTo>
                  <a:pt x="3794760" y="0"/>
                </a:lnTo>
                <a:lnTo>
                  <a:pt x="12199620" y="0"/>
                </a:lnTo>
                <a:lnTo>
                  <a:pt x="12192000" y="5257800"/>
                </a:lnTo>
                <a:lnTo>
                  <a:pt x="0" y="5273040"/>
                </a:lnTo>
                <a:lnTo>
                  <a:pt x="0" y="1028700"/>
                </a:lnTo>
                <a:close/>
              </a:path>
            </a:pathLst>
          </a:custGeom>
          <a:solidFill>
            <a:srgbClr val="378DC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Title 1"/>
          <p:cNvSpPr>
            <a:spLocks noGrp="1"/>
          </p:cNvSpPr>
          <p:nvPr userDrawn="1">
            <p:ph type="ctrTitle"/>
          </p:nvPr>
        </p:nvSpPr>
        <p:spPr>
          <a:xfrm>
            <a:off x="5107577" y="405332"/>
            <a:ext cx="6768133" cy="2123266"/>
          </a:xfrm>
          <a:prstGeom prst="rect">
            <a:avLst/>
          </a:prstGeom>
        </p:spPr>
        <p:txBody>
          <a:bodyPr lIns="0" tIns="0" rIns="0" bIns="0" anchor="b">
            <a:noAutofit/>
          </a:bodyPr>
          <a:lstStyle>
            <a:lvl1pPr algn="l">
              <a:lnSpc>
                <a:spcPct val="80000"/>
              </a:lnSpc>
              <a:defRPr sz="6600" b="1" spc="-150">
                <a:solidFill>
                  <a:schemeClr val="accent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6" name="Subtitle 2"/>
          <p:cNvSpPr>
            <a:spLocks noGrp="1"/>
          </p:cNvSpPr>
          <p:nvPr userDrawn="1">
            <p:ph type="subTitle" idx="1"/>
          </p:nvPr>
        </p:nvSpPr>
        <p:spPr>
          <a:xfrm>
            <a:off x="5107576" y="6061166"/>
            <a:ext cx="6768133" cy="731311"/>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endParaRPr lang="en-US" dirty="0"/>
          </a:p>
        </p:txBody>
      </p:sp>
      <p:pic>
        <p:nvPicPr>
          <p:cNvPr id="13" name="Kuva 12">
            <a:extLst>
              <a:ext uri="{FF2B5EF4-FFF2-40B4-BE49-F238E27FC236}">
                <a16:creationId xmlns:a16="http://schemas.microsoft.com/office/drawing/2014/main" id="{9E59EEDD-EC4E-4BE9-B0CF-307A8AF9BAE2}"/>
              </a:ext>
            </a:extLst>
          </p:cNvPr>
          <p:cNvPicPr>
            <a:picLocks noChangeAspect="1"/>
          </p:cNvPicPr>
          <p:nvPr userDrawn="1"/>
        </p:nvPicPr>
        <p:blipFill>
          <a:blip r:embed="rId2"/>
          <a:stretch>
            <a:fillRect/>
          </a:stretch>
        </p:blipFill>
        <p:spPr>
          <a:xfrm>
            <a:off x="-2" y="-11056"/>
            <a:ext cx="3883843" cy="1762799"/>
          </a:xfrm>
          <a:prstGeom prst="rect">
            <a:avLst/>
          </a:prstGeom>
        </p:spPr>
      </p:pic>
      <p:sp>
        <p:nvSpPr>
          <p:cNvPr id="10" name="Vapaamuotoinen: Muoto 9">
            <a:extLst>
              <a:ext uri="{FF2B5EF4-FFF2-40B4-BE49-F238E27FC236}">
                <a16:creationId xmlns:a16="http://schemas.microsoft.com/office/drawing/2014/main" id="{3902340E-5017-42B8-BD74-15ACF0A672AD}"/>
              </a:ext>
            </a:extLst>
          </p:cNvPr>
          <p:cNvSpPr/>
          <p:nvPr userDrawn="1"/>
        </p:nvSpPr>
        <p:spPr>
          <a:xfrm>
            <a:off x="1087752" y="2698392"/>
            <a:ext cx="4028531" cy="4165530"/>
          </a:xfrm>
          <a:custGeom>
            <a:avLst/>
            <a:gdLst>
              <a:gd name="connsiteX0" fmla="*/ 1699260 w 5143500"/>
              <a:gd name="connsiteY0" fmla="*/ 6896100 h 6911340"/>
              <a:gd name="connsiteX1" fmla="*/ 0 w 5143500"/>
              <a:gd name="connsiteY1" fmla="*/ 0 h 6911340"/>
              <a:gd name="connsiteX2" fmla="*/ 5143500 w 5143500"/>
              <a:gd name="connsiteY2" fmla="*/ 30480 h 6911340"/>
              <a:gd name="connsiteX3" fmla="*/ 3002280 w 5143500"/>
              <a:gd name="connsiteY3" fmla="*/ 6911340 h 6911340"/>
              <a:gd name="connsiteX4" fmla="*/ 1699260 w 5143500"/>
              <a:gd name="connsiteY4" fmla="*/ 6896100 h 6911340"/>
              <a:gd name="connsiteX0" fmla="*/ 1699260 w 5143500"/>
              <a:gd name="connsiteY0" fmla="*/ 6896100 h 6896100"/>
              <a:gd name="connsiteX1" fmla="*/ 0 w 5143500"/>
              <a:gd name="connsiteY1" fmla="*/ 0 h 6896100"/>
              <a:gd name="connsiteX2" fmla="*/ 5143500 w 5143500"/>
              <a:gd name="connsiteY2" fmla="*/ 30480 h 6896100"/>
              <a:gd name="connsiteX3" fmla="*/ 3002280 w 5143500"/>
              <a:gd name="connsiteY3" fmla="*/ 6895465 h 6896100"/>
              <a:gd name="connsiteX4" fmla="*/ 1699260 w 5143500"/>
              <a:gd name="connsiteY4" fmla="*/ 6896100 h 6896100"/>
              <a:gd name="connsiteX0" fmla="*/ 2181497 w 5625737"/>
              <a:gd name="connsiteY0" fmla="*/ 6896100 h 6896100"/>
              <a:gd name="connsiteX1" fmla="*/ 0 w 5625737"/>
              <a:gd name="connsiteY1" fmla="*/ 4830192 h 6896100"/>
              <a:gd name="connsiteX2" fmla="*/ 482237 w 5625737"/>
              <a:gd name="connsiteY2" fmla="*/ 0 h 6896100"/>
              <a:gd name="connsiteX3" fmla="*/ 5625737 w 5625737"/>
              <a:gd name="connsiteY3" fmla="*/ 30480 h 6896100"/>
              <a:gd name="connsiteX4" fmla="*/ 3484517 w 5625737"/>
              <a:gd name="connsiteY4" fmla="*/ 6895465 h 6896100"/>
              <a:gd name="connsiteX5" fmla="*/ 2181497 w 5625737"/>
              <a:gd name="connsiteY5" fmla="*/ 6896100 h 6896100"/>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3934218 w 6075438"/>
              <a:gd name="connsiteY4" fmla="*/ 6895465 h 7168259"/>
              <a:gd name="connsiteX5" fmla="*/ 44753 w 6075438"/>
              <a:gd name="connsiteY5" fmla="*/ 7168259 h 7168259"/>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1341241 w 6075438"/>
              <a:gd name="connsiteY4" fmla="*/ 7159120 h 7168259"/>
              <a:gd name="connsiteX5" fmla="*/ 44753 w 6075438"/>
              <a:gd name="connsiteY5" fmla="*/ 7168259 h 7168259"/>
              <a:gd name="connsiteX0" fmla="*/ 497478 w 6528163"/>
              <a:gd name="connsiteY0" fmla="*/ 7137779 h 7137779"/>
              <a:gd name="connsiteX1" fmla="*/ 902426 w 6528163"/>
              <a:gd name="connsiteY1" fmla="*/ 4799712 h 7137779"/>
              <a:gd name="connsiteX2" fmla="*/ 0 w 6528163"/>
              <a:gd name="connsiteY2" fmla="*/ 1194232 h 7137779"/>
              <a:gd name="connsiteX3" fmla="*/ 6528163 w 6528163"/>
              <a:gd name="connsiteY3" fmla="*/ 0 h 7137779"/>
              <a:gd name="connsiteX4" fmla="*/ 1793966 w 6528163"/>
              <a:gd name="connsiteY4" fmla="*/ 7128640 h 7137779"/>
              <a:gd name="connsiteX5" fmla="*/ 497478 w 6528163"/>
              <a:gd name="connsiteY5" fmla="*/ 7137779 h 7137779"/>
              <a:gd name="connsiteX0" fmla="*/ 44754 w 6075439"/>
              <a:gd name="connsiteY0" fmla="*/ 7137779 h 7137779"/>
              <a:gd name="connsiteX1" fmla="*/ 449702 w 6075439"/>
              <a:gd name="connsiteY1" fmla="*/ 4799712 h 7137779"/>
              <a:gd name="connsiteX2" fmla="*/ 2166378 w 6075439"/>
              <a:gd name="connsiteY2" fmla="*/ 275697 h 7137779"/>
              <a:gd name="connsiteX3" fmla="*/ 6075439 w 6075439"/>
              <a:gd name="connsiteY3" fmla="*/ 0 h 7137779"/>
              <a:gd name="connsiteX4" fmla="*/ 1341242 w 6075439"/>
              <a:gd name="connsiteY4" fmla="*/ 7128640 h 7137779"/>
              <a:gd name="connsiteX5" fmla="*/ 44754 w 6075439"/>
              <a:gd name="connsiteY5" fmla="*/ 7137779 h 7137779"/>
              <a:gd name="connsiteX0" fmla="*/ 607424 w 6638109"/>
              <a:gd name="connsiteY0" fmla="*/ 7137779 h 7137779"/>
              <a:gd name="connsiteX1" fmla="*/ 0 w 6638109"/>
              <a:gd name="connsiteY1" fmla="*/ 1219127 h 7137779"/>
              <a:gd name="connsiteX2" fmla="*/ 2729048 w 6638109"/>
              <a:gd name="connsiteY2" fmla="*/ 275697 h 7137779"/>
              <a:gd name="connsiteX3" fmla="*/ 6638109 w 6638109"/>
              <a:gd name="connsiteY3" fmla="*/ 0 h 7137779"/>
              <a:gd name="connsiteX4" fmla="*/ 1903912 w 6638109"/>
              <a:gd name="connsiteY4" fmla="*/ 7128640 h 7137779"/>
              <a:gd name="connsiteX5" fmla="*/ 607424 w 6638109"/>
              <a:gd name="connsiteY5" fmla="*/ 7137779 h 7137779"/>
              <a:gd name="connsiteX0" fmla="*/ 607424 w 3862251"/>
              <a:gd name="connsiteY0" fmla="*/ 6862082 h 6862082"/>
              <a:gd name="connsiteX1" fmla="*/ 0 w 3862251"/>
              <a:gd name="connsiteY1" fmla="*/ 943430 h 6862082"/>
              <a:gd name="connsiteX2" fmla="*/ 2729048 w 3862251"/>
              <a:gd name="connsiteY2" fmla="*/ 0 h 6862082"/>
              <a:gd name="connsiteX3" fmla="*/ 3862251 w 3862251"/>
              <a:gd name="connsiteY3" fmla="*/ 523770 h 6862082"/>
              <a:gd name="connsiteX4" fmla="*/ 1903912 w 3862251"/>
              <a:gd name="connsiteY4" fmla="*/ 6852943 h 6862082"/>
              <a:gd name="connsiteX5" fmla="*/ 607424 w 3862251"/>
              <a:gd name="connsiteY5" fmla="*/ 6862082 h 6862082"/>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694123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550274 w 3961856"/>
              <a:gd name="connsiteY0" fmla="*/ 6865619 h 6865619"/>
              <a:gd name="connsiteX1" fmla="*/ 0 w 3961856"/>
              <a:gd name="connsiteY1" fmla="*/ 1062729 h 6865619"/>
              <a:gd name="connsiteX2" fmla="*/ 2636973 w 3961856"/>
              <a:gd name="connsiteY2" fmla="*/ 3537 h 6865619"/>
              <a:gd name="connsiteX3" fmla="*/ 3961856 w 3961856"/>
              <a:gd name="connsiteY3" fmla="*/ 0 h 6865619"/>
              <a:gd name="connsiteX4" fmla="*/ 1846762 w 3961856"/>
              <a:gd name="connsiteY4" fmla="*/ 6856480 h 6865619"/>
              <a:gd name="connsiteX5" fmla="*/ 550274 w 3961856"/>
              <a:gd name="connsiteY5" fmla="*/ 6865619 h 6865619"/>
              <a:gd name="connsiteX0" fmla="*/ 616949 w 4028531"/>
              <a:gd name="connsiteY0" fmla="*/ 6865619 h 6865619"/>
              <a:gd name="connsiteX1" fmla="*/ 0 w 4028531"/>
              <a:gd name="connsiteY1" fmla="*/ 955236 h 6865619"/>
              <a:gd name="connsiteX2" fmla="*/ 2703648 w 4028531"/>
              <a:gd name="connsiteY2" fmla="*/ 3537 h 6865619"/>
              <a:gd name="connsiteX3" fmla="*/ 4028531 w 4028531"/>
              <a:gd name="connsiteY3" fmla="*/ 0 h 6865619"/>
              <a:gd name="connsiteX4" fmla="*/ 1913437 w 4028531"/>
              <a:gd name="connsiteY4" fmla="*/ 6856480 h 6865619"/>
              <a:gd name="connsiteX5" fmla="*/ 616949 w 4028531"/>
              <a:gd name="connsiteY5" fmla="*/ 6865619 h 6865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8531" h="6865619">
                <a:moveTo>
                  <a:pt x="616949" y="6865619"/>
                </a:moveTo>
                <a:lnTo>
                  <a:pt x="0" y="955236"/>
                </a:lnTo>
                <a:lnTo>
                  <a:pt x="2703648" y="3537"/>
                </a:lnTo>
                <a:lnTo>
                  <a:pt x="4028531" y="0"/>
                </a:lnTo>
                <a:lnTo>
                  <a:pt x="1913437" y="6856480"/>
                </a:lnTo>
                <a:lnTo>
                  <a:pt x="616949" y="6865619"/>
                </a:lnTo>
                <a:close/>
              </a:path>
            </a:pathLst>
          </a:custGeom>
          <a:gradFill flip="none" rotWithShape="1">
            <a:gsLst>
              <a:gs pos="0">
                <a:schemeClr val="tx2">
                  <a:lumMod val="40000"/>
                  <a:lumOff val="60000"/>
                </a:schemeClr>
              </a:gs>
              <a:gs pos="100000">
                <a:schemeClr val="accent1">
                  <a:lumMod val="60000"/>
                  <a:lumOff val="40000"/>
                </a:schemeClr>
              </a:gs>
            </a:gsLst>
            <a:lin ang="189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2" name="Vapaamuotoinen: Muoto 11">
            <a:extLst>
              <a:ext uri="{FF2B5EF4-FFF2-40B4-BE49-F238E27FC236}">
                <a16:creationId xmlns:a16="http://schemas.microsoft.com/office/drawing/2014/main" id="{451C1F37-4CC1-4448-B32A-A93A992D8028}"/>
              </a:ext>
            </a:extLst>
          </p:cNvPr>
          <p:cNvSpPr/>
          <p:nvPr userDrawn="1"/>
        </p:nvSpPr>
        <p:spPr>
          <a:xfrm>
            <a:off x="646611" y="5486971"/>
            <a:ext cx="3051493" cy="1371347"/>
          </a:xfrm>
          <a:custGeom>
            <a:avLst/>
            <a:gdLst>
              <a:gd name="connsiteX0" fmla="*/ 0 w 3230880"/>
              <a:gd name="connsiteY0" fmla="*/ 2354580 h 2354580"/>
              <a:gd name="connsiteX1" fmla="*/ 3230880 w 3230880"/>
              <a:gd name="connsiteY1" fmla="*/ 0 h 2354580"/>
              <a:gd name="connsiteX2" fmla="*/ 2484120 w 3230880"/>
              <a:gd name="connsiteY2" fmla="*/ 2346960 h 2354580"/>
              <a:gd name="connsiteX3" fmla="*/ 0 w 3230880"/>
              <a:gd name="connsiteY3" fmla="*/ 2354580 h 2354580"/>
              <a:gd name="connsiteX0" fmla="*/ 0 w 3249930"/>
              <a:gd name="connsiteY0" fmla="*/ 2351405 h 2351405"/>
              <a:gd name="connsiteX1" fmla="*/ 3249930 w 3249930"/>
              <a:gd name="connsiteY1" fmla="*/ 0 h 2351405"/>
              <a:gd name="connsiteX2" fmla="*/ 2503170 w 3249930"/>
              <a:gd name="connsiteY2" fmla="*/ 2346960 h 2351405"/>
              <a:gd name="connsiteX3" fmla="*/ 0 w 3249930"/>
              <a:gd name="connsiteY3" fmla="*/ 2351405 h 2351405"/>
              <a:gd name="connsiteX0" fmla="*/ 0 w 3237230"/>
              <a:gd name="connsiteY0" fmla="*/ 2354580 h 2354580"/>
              <a:gd name="connsiteX1" fmla="*/ 3237230 w 3237230"/>
              <a:gd name="connsiteY1" fmla="*/ 0 h 2354580"/>
              <a:gd name="connsiteX2" fmla="*/ 2503170 w 3237230"/>
              <a:gd name="connsiteY2" fmla="*/ 2350135 h 2354580"/>
              <a:gd name="connsiteX3" fmla="*/ 0 w 3237230"/>
              <a:gd name="connsiteY3" fmla="*/ 2354580 h 2354580"/>
              <a:gd name="connsiteX0" fmla="*/ 0 w 3046730"/>
              <a:gd name="connsiteY0" fmla="*/ 1744980 h 1744980"/>
              <a:gd name="connsiteX1" fmla="*/ 3046730 w 3046730"/>
              <a:gd name="connsiteY1" fmla="*/ 0 h 1744980"/>
              <a:gd name="connsiteX2" fmla="*/ 2503170 w 3046730"/>
              <a:gd name="connsiteY2" fmla="*/ 1740535 h 1744980"/>
              <a:gd name="connsiteX3" fmla="*/ 0 w 3046730"/>
              <a:gd name="connsiteY3" fmla="*/ 1744980 h 1744980"/>
              <a:gd name="connsiteX0" fmla="*/ 0 w 3046730"/>
              <a:gd name="connsiteY0" fmla="*/ 1744980 h 1744980"/>
              <a:gd name="connsiteX1" fmla="*/ 3046730 w 3046730"/>
              <a:gd name="connsiteY1" fmla="*/ 0 h 1744980"/>
              <a:gd name="connsiteX2" fmla="*/ 2355532 w 3046730"/>
              <a:gd name="connsiteY2" fmla="*/ 1740535 h 1744980"/>
              <a:gd name="connsiteX3" fmla="*/ 0 w 3046730"/>
              <a:gd name="connsiteY3" fmla="*/ 1744980 h 1744980"/>
              <a:gd name="connsiteX0" fmla="*/ 0 w 3051493"/>
              <a:gd name="connsiteY0" fmla="*/ 1740217 h 1740217"/>
              <a:gd name="connsiteX1" fmla="*/ 3051493 w 3051493"/>
              <a:gd name="connsiteY1" fmla="*/ 0 h 1740217"/>
              <a:gd name="connsiteX2" fmla="*/ 2355532 w 3051493"/>
              <a:gd name="connsiteY2" fmla="*/ 1735772 h 1740217"/>
              <a:gd name="connsiteX3" fmla="*/ 0 w 3051493"/>
              <a:gd name="connsiteY3" fmla="*/ 1740217 h 1740217"/>
              <a:gd name="connsiteX0" fmla="*/ 0 w 3051493"/>
              <a:gd name="connsiteY0" fmla="*/ 1740217 h 1740217"/>
              <a:gd name="connsiteX1" fmla="*/ 3051493 w 3051493"/>
              <a:gd name="connsiteY1" fmla="*/ 0 h 1740217"/>
              <a:gd name="connsiteX2" fmla="*/ 2222182 w 3051493"/>
              <a:gd name="connsiteY2" fmla="*/ 1652429 h 1740217"/>
              <a:gd name="connsiteX3" fmla="*/ 0 w 3051493"/>
              <a:gd name="connsiteY3" fmla="*/ 1740217 h 1740217"/>
              <a:gd name="connsiteX0" fmla="*/ 0 w 3051493"/>
              <a:gd name="connsiteY0" fmla="*/ 1740217 h 1740535"/>
              <a:gd name="connsiteX1" fmla="*/ 3051493 w 3051493"/>
              <a:gd name="connsiteY1" fmla="*/ 0 h 1740535"/>
              <a:gd name="connsiteX2" fmla="*/ 2355532 w 3051493"/>
              <a:gd name="connsiteY2" fmla="*/ 1740535 h 1740535"/>
              <a:gd name="connsiteX3" fmla="*/ 0 w 3051493"/>
              <a:gd name="connsiteY3" fmla="*/ 1740217 h 1740535"/>
              <a:gd name="connsiteX0" fmla="*/ 0 w 3051493"/>
              <a:gd name="connsiteY0" fmla="*/ 1735455 h 1735773"/>
              <a:gd name="connsiteX1" fmla="*/ 3051493 w 3051493"/>
              <a:gd name="connsiteY1" fmla="*/ 0 h 1735773"/>
              <a:gd name="connsiteX2" fmla="*/ 2355532 w 3051493"/>
              <a:gd name="connsiteY2" fmla="*/ 1735773 h 1735773"/>
              <a:gd name="connsiteX3" fmla="*/ 0 w 3051493"/>
              <a:gd name="connsiteY3" fmla="*/ 1735455 h 1735773"/>
            </a:gdLst>
            <a:ahLst/>
            <a:cxnLst>
              <a:cxn ang="0">
                <a:pos x="connsiteX0" y="connsiteY0"/>
              </a:cxn>
              <a:cxn ang="0">
                <a:pos x="connsiteX1" y="connsiteY1"/>
              </a:cxn>
              <a:cxn ang="0">
                <a:pos x="connsiteX2" y="connsiteY2"/>
              </a:cxn>
              <a:cxn ang="0">
                <a:pos x="connsiteX3" y="connsiteY3"/>
              </a:cxn>
            </a:cxnLst>
            <a:rect l="l" t="t" r="r" b="b"/>
            <a:pathLst>
              <a:path w="3051493" h="1735773">
                <a:moveTo>
                  <a:pt x="0" y="1735455"/>
                </a:moveTo>
                <a:lnTo>
                  <a:pt x="3051493" y="0"/>
                </a:lnTo>
                <a:lnTo>
                  <a:pt x="2355532" y="1735773"/>
                </a:lnTo>
                <a:lnTo>
                  <a:pt x="0" y="1735455"/>
                </a:lnTo>
                <a:close/>
              </a:path>
            </a:pathLst>
          </a:custGeom>
          <a:solidFill>
            <a:srgbClr val="1366AA">
              <a:alpha val="6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Tree>
    <p:extLst>
      <p:ext uri="{BB962C8B-B14F-4D97-AF65-F5344CB8AC3E}">
        <p14:creationId xmlns:p14="http://schemas.microsoft.com/office/powerpoint/2010/main" val="2904104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ninen kansi">
    <p:bg>
      <p:bgPr>
        <a:solidFill>
          <a:srgbClr val="378DC4"/>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4914900" y="2945332"/>
            <a:ext cx="6536267"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3" name="Vapaamuotoinen: Muoto 12">
            <a:extLst>
              <a:ext uri="{FF2B5EF4-FFF2-40B4-BE49-F238E27FC236}">
                <a16:creationId xmlns:a16="http://schemas.microsoft.com/office/drawing/2014/main" id="{8D08D294-216F-442D-97F7-E95BB942B012}"/>
              </a:ext>
            </a:extLst>
          </p:cNvPr>
          <p:cNvSpPr/>
          <p:nvPr userDrawn="1"/>
        </p:nvSpPr>
        <p:spPr>
          <a:xfrm>
            <a:off x="0" y="-38100"/>
            <a:ext cx="5143500" cy="6896100"/>
          </a:xfrm>
          <a:custGeom>
            <a:avLst/>
            <a:gdLst>
              <a:gd name="connsiteX0" fmla="*/ 1699260 w 5143500"/>
              <a:gd name="connsiteY0" fmla="*/ 6896100 h 6911340"/>
              <a:gd name="connsiteX1" fmla="*/ 0 w 5143500"/>
              <a:gd name="connsiteY1" fmla="*/ 0 h 6911340"/>
              <a:gd name="connsiteX2" fmla="*/ 5143500 w 5143500"/>
              <a:gd name="connsiteY2" fmla="*/ 30480 h 6911340"/>
              <a:gd name="connsiteX3" fmla="*/ 3002280 w 5143500"/>
              <a:gd name="connsiteY3" fmla="*/ 6911340 h 6911340"/>
              <a:gd name="connsiteX4" fmla="*/ 1699260 w 5143500"/>
              <a:gd name="connsiteY4" fmla="*/ 6896100 h 6911340"/>
              <a:gd name="connsiteX0" fmla="*/ 1699260 w 5143500"/>
              <a:gd name="connsiteY0" fmla="*/ 6896100 h 6896100"/>
              <a:gd name="connsiteX1" fmla="*/ 0 w 5143500"/>
              <a:gd name="connsiteY1" fmla="*/ 0 h 6896100"/>
              <a:gd name="connsiteX2" fmla="*/ 5143500 w 5143500"/>
              <a:gd name="connsiteY2" fmla="*/ 30480 h 6896100"/>
              <a:gd name="connsiteX3" fmla="*/ 3002280 w 5143500"/>
              <a:gd name="connsiteY3" fmla="*/ 6895465 h 6896100"/>
              <a:gd name="connsiteX4" fmla="*/ 1699260 w 5143500"/>
              <a:gd name="connsiteY4" fmla="*/ 6896100 h 6896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3500" h="6896100">
                <a:moveTo>
                  <a:pt x="1699260" y="6896100"/>
                </a:moveTo>
                <a:lnTo>
                  <a:pt x="0" y="0"/>
                </a:lnTo>
                <a:lnTo>
                  <a:pt x="5143500" y="30480"/>
                </a:lnTo>
                <a:lnTo>
                  <a:pt x="3002280" y="6895465"/>
                </a:lnTo>
                <a:lnTo>
                  <a:pt x="1699260" y="6896100"/>
                </a:lnTo>
                <a:close/>
              </a:path>
            </a:pathLst>
          </a:custGeom>
          <a:gradFill flip="none" rotWithShape="1">
            <a:gsLst>
              <a:gs pos="0">
                <a:schemeClr val="tx2">
                  <a:lumMod val="40000"/>
                  <a:lumOff val="60000"/>
                </a:schemeClr>
              </a:gs>
              <a:gs pos="100000">
                <a:schemeClr val="accent1">
                  <a:lumMod val="60000"/>
                  <a:lumOff val="40000"/>
                </a:schemeClr>
              </a:gs>
            </a:gsLst>
            <a:lin ang="189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4" name="Vapaamuotoinen: Muoto 13">
            <a:extLst>
              <a:ext uri="{FF2B5EF4-FFF2-40B4-BE49-F238E27FC236}">
                <a16:creationId xmlns:a16="http://schemas.microsoft.com/office/drawing/2014/main" id="{7BC346B6-D59F-4922-88E5-422A8B3E4AA0}"/>
              </a:ext>
            </a:extLst>
          </p:cNvPr>
          <p:cNvSpPr/>
          <p:nvPr userDrawn="1"/>
        </p:nvSpPr>
        <p:spPr>
          <a:xfrm>
            <a:off x="499110" y="4507864"/>
            <a:ext cx="3237230" cy="2354580"/>
          </a:xfrm>
          <a:custGeom>
            <a:avLst/>
            <a:gdLst>
              <a:gd name="connsiteX0" fmla="*/ 0 w 3230880"/>
              <a:gd name="connsiteY0" fmla="*/ 2354580 h 2354580"/>
              <a:gd name="connsiteX1" fmla="*/ 3230880 w 3230880"/>
              <a:gd name="connsiteY1" fmla="*/ 0 h 2354580"/>
              <a:gd name="connsiteX2" fmla="*/ 2484120 w 3230880"/>
              <a:gd name="connsiteY2" fmla="*/ 2346960 h 2354580"/>
              <a:gd name="connsiteX3" fmla="*/ 0 w 3230880"/>
              <a:gd name="connsiteY3" fmla="*/ 2354580 h 2354580"/>
              <a:gd name="connsiteX0" fmla="*/ 0 w 3249930"/>
              <a:gd name="connsiteY0" fmla="*/ 2351405 h 2351405"/>
              <a:gd name="connsiteX1" fmla="*/ 3249930 w 3249930"/>
              <a:gd name="connsiteY1" fmla="*/ 0 h 2351405"/>
              <a:gd name="connsiteX2" fmla="*/ 2503170 w 3249930"/>
              <a:gd name="connsiteY2" fmla="*/ 2346960 h 2351405"/>
              <a:gd name="connsiteX3" fmla="*/ 0 w 3249930"/>
              <a:gd name="connsiteY3" fmla="*/ 2351405 h 2351405"/>
              <a:gd name="connsiteX0" fmla="*/ 0 w 3237230"/>
              <a:gd name="connsiteY0" fmla="*/ 2354580 h 2354580"/>
              <a:gd name="connsiteX1" fmla="*/ 3237230 w 3237230"/>
              <a:gd name="connsiteY1" fmla="*/ 0 h 2354580"/>
              <a:gd name="connsiteX2" fmla="*/ 2503170 w 3237230"/>
              <a:gd name="connsiteY2" fmla="*/ 2350135 h 2354580"/>
              <a:gd name="connsiteX3" fmla="*/ 0 w 3237230"/>
              <a:gd name="connsiteY3" fmla="*/ 2354580 h 2354580"/>
            </a:gdLst>
            <a:ahLst/>
            <a:cxnLst>
              <a:cxn ang="0">
                <a:pos x="connsiteX0" y="connsiteY0"/>
              </a:cxn>
              <a:cxn ang="0">
                <a:pos x="connsiteX1" y="connsiteY1"/>
              </a:cxn>
              <a:cxn ang="0">
                <a:pos x="connsiteX2" y="connsiteY2"/>
              </a:cxn>
              <a:cxn ang="0">
                <a:pos x="connsiteX3" y="connsiteY3"/>
              </a:cxn>
            </a:cxnLst>
            <a:rect l="l" t="t" r="r" b="b"/>
            <a:pathLst>
              <a:path w="3237230" h="2354580">
                <a:moveTo>
                  <a:pt x="0" y="2354580"/>
                </a:moveTo>
                <a:lnTo>
                  <a:pt x="3237230" y="0"/>
                </a:lnTo>
                <a:lnTo>
                  <a:pt x="2503170" y="2350135"/>
                </a:lnTo>
                <a:lnTo>
                  <a:pt x="0" y="2354580"/>
                </a:lnTo>
                <a:close/>
              </a:path>
            </a:pathLst>
          </a:custGeom>
          <a:solidFill>
            <a:srgbClr val="1366AA">
              <a:alpha val="6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6" name="Subtitle 2"/>
          <p:cNvSpPr>
            <a:spLocks noGrp="1"/>
          </p:cNvSpPr>
          <p:nvPr userDrawn="1">
            <p:ph type="subTitle" idx="1"/>
          </p:nvPr>
        </p:nvSpPr>
        <p:spPr>
          <a:xfrm>
            <a:off x="4914899" y="5283200"/>
            <a:ext cx="6536267" cy="577398"/>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endParaRPr lang="en-US" dirty="0"/>
          </a:p>
        </p:txBody>
      </p:sp>
      <p:pic>
        <p:nvPicPr>
          <p:cNvPr id="10" name="Kuva 9">
            <a:extLst>
              <a:ext uri="{FF2B5EF4-FFF2-40B4-BE49-F238E27FC236}">
                <a16:creationId xmlns:a16="http://schemas.microsoft.com/office/drawing/2014/main" id="{28DD16B1-C813-4162-9E56-887B1E2D6219}"/>
              </a:ext>
            </a:extLst>
          </p:cNvPr>
          <p:cNvPicPr>
            <a:picLocks noChangeAspect="1"/>
          </p:cNvPicPr>
          <p:nvPr userDrawn="1"/>
        </p:nvPicPr>
        <p:blipFill>
          <a:blip r:embed="rId2"/>
          <a:stretch>
            <a:fillRect/>
          </a:stretch>
        </p:blipFill>
        <p:spPr>
          <a:xfrm>
            <a:off x="0" y="-12700"/>
            <a:ext cx="3883841" cy="1762798"/>
          </a:xfrm>
          <a:prstGeom prst="rect">
            <a:avLst/>
          </a:prstGeom>
        </p:spPr>
      </p:pic>
    </p:spTree>
    <p:extLst>
      <p:ext uri="{BB962C8B-B14F-4D97-AF65-F5344CB8AC3E}">
        <p14:creationId xmlns:p14="http://schemas.microsoft.com/office/powerpoint/2010/main" val="354243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ninen kansi kuvalla">
    <p:bg>
      <p:bgPr>
        <a:solidFill>
          <a:schemeClr val="bg1"/>
        </a:solidFill>
        <a:effectLst/>
      </p:bgPr>
    </p:bg>
    <p:spTree>
      <p:nvGrpSpPr>
        <p:cNvPr id="1" name=""/>
        <p:cNvGrpSpPr/>
        <p:nvPr/>
      </p:nvGrpSpPr>
      <p:grpSpPr>
        <a:xfrm>
          <a:off x="0" y="0"/>
          <a:ext cx="0" cy="0"/>
          <a:chOff x="0" y="0"/>
          <a:chExt cx="0" cy="0"/>
        </a:xfrm>
      </p:grpSpPr>
      <p:sp>
        <p:nvSpPr>
          <p:cNvPr id="4" name="Vapaamuotoinen: Muoto 3">
            <a:extLst>
              <a:ext uri="{FF2B5EF4-FFF2-40B4-BE49-F238E27FC236}">
                <a16:creationId xmlns:a16="http://schemas.microsoft.com/office/drawing/2014/main" id="{A9BAFD28-F1A4-4B74-A669-43891398B979}"/>
              </a:ext>
            </a:extLst>
          </p:cNvPr>
          <p:cNvSpPr/>
          <p:nvPr userDrawn="1"/>
        </p:nvSpPr>
        <p:spPr>
          <a:xfrm>
            <a:off x="0" y="-7620"/>
            <a:ext cx="5113020" cy="6865620"/>
          </a:xfrm>
          <a:custGeom>
            <a:avLst/>
            <a:gdLst>
              <a:gd name="connsiteX0" fmla="*/ 5113020 w 5113020"/>
              <a:gd name="connsiteY0" fmla="*/ 0 h 6880860"/>
              <a:gd name="connsiteX1" fmla="*/ 2979420 w 5113020"/>
              <a:gd name="connsiteY1" fmla="*/ 6880860 h 6880860"/>
              <a:gd name="connsiteX2" fmla="*/ 0 w 5113020"/>
              <a:gd name="connsiteY2" fmla="*/ 6865620 h 6880860"/>
              <a:gd name="connsiteX3" fmla="*/ 0 w 5113020"/>
              <a:gd name="connsiteY3" fmla="*/ 0 h 6880860"/>
              <a:gd name="connsiteX4" fmla="*/ 5113020 w 5113020"/>
              <a:gd name="connsiteY4" fmla="*/ 0 h 6880860"/>
              <a:gd name="connsiteX0" fmla="*/ 5113020 w 5113020"/>
              <a:gd name="connsiteY0" fmla="*/ 0 h 6865620"/>
              <a:gd name="connsiteX1" fmla="*/ 2998470 w 5113020"/>
              <a:gd name="connsiteY1" fmla="*/ 6864985 h 6865620"/>
              <a:gd name="connsiteX2" fmla="*/ 0 w 5113020"/>
              <a:gd name="connsiteY2" fmla="*/ 6865620 h 6865620"/>
              <a:gd name="connsiteX3" fmla="*/ 0 w 5113020"/>
              <a:gd name="connsiteY3" fmla="*/ 0 h 6865620"/>
              <a:gd name="connsiteX4" fmla="*/ 5113020 w 5113020"/>
              <a:gd name="connsiteY4" fmla="*/ 0 h 6865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3020" h="6865620">
                <a:moveTo>
                  <a:pt x="5113020" y="0"/>
                </a:moveTo>
                <a:lnTo>
                  <a:pt x="2998470" y="6864985"/>
                </a:lnTo>
                <a:lnTo>
                  <a:pt x="0" y="6865620"/>
                </a:lnTo>
                <a:lnTo>
                  <a:pt x="0" y="0"/>
                </a:lnTo>
                <a:lnTo>
                  <a:pt x="5113020" y="0"/>
                </a:lnTo>
                <a:close/>
              </a:path>
            </a:pathLst>
          </a:custGeom>
          <a:solidFill>
            <a:srgbClr val="378DC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Title 1"/>
          <p:cNvSpPr>
            <a:spLocks noGrp="1"/>
          </p:cNvSpPr>
          <p:nvPr userDrawn="1">
            <p:ph type="ctrTitle"/>
          </p:nvPr>
        </p:nvSpPr>
        <p:spPr>
          <a:xfrm>
            <a:off x="4914900" y="4245332"/>
            <a:ext cx="6536267"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3" name="Vapaamuotoinen: Muoto 12">
            <a:extLst>
              <a:ext uri="{FF2B5EF4-FFF2-40B4-BE49-F238E27FC236}">
                <a16:creationId xmlns:a16="http://schemas.microsoft.com/office/drawing/2014/main" id="{D120851B-61D6-4A60-9BF0-66474664A6B6}"/>
              </a:ext>
            </a:extLst>
          </p:cNvPr>
          <p:cNvSpPr/>
          <p:nvPr userDrawn="1"/>
        </p:nvSpPr>
        <p:spPr>
          <a:xfrm>
            <a:off x="0" y="-38100"/>
            <a:ext cx="5143500" cy="6896100"/>
          </a:xfrm>
          <a:custGeom>
            <a:avLst/>
            <a:gdLst>
              <a:gd name="connsiteX0" fmla="*/ 1699260 w 5143500"/>
              <a:gd name="connsiteY0" fmla="*/ 6896100 h 6911340"/>
              <a:gd name="connsiteX1" fmla="*/ 0 w 5143500"/>
              <a:gd name="connsiteY1" fmla="*/ 0 h 6911340"/>
              <a:gd name="connsiteX2" fmla="*/ 5143500 w 5143500"/>
              <a:gd name="connsiteY2" fmla="*/ 30480 h 6911340"/>
              <a:gd name="connsiteX3" fmla="*/ 3002280 w 5143500"/>
              <a:gd name="connsiteY3" fmla="*/ 6911340 h 6911340"/>
              <a:gd name="connsiteX4" fmla="*/ 1699260 w 5143500"/>
              <a:gd name="connsiteY4" fmla="*/ 6896100 h 6911340"/>
              <a:gd name="connsiteX0" fmla="*/ 1699260 w 5143500"/>
              <a:gd name="connsiteY0" fmla="*/ 6896100 h 6896100"/>
              <a:gd name="connsiteX1" fmla="*/ 0 w 5143500"/>
              <a:gd name="connsiteY1" fmla="*/ 0 h 6896100"/>
              <a:gd name="connsiteX2" fmla="*/ 5143500 w 5143500"/>
              <a:gd name="connsiteY2" fmla="*/ 30480 h 6896100"/>
              <a:gd name="connsiteX3" fmla="*/ 3002280 w 5143500"/>
              <a:gd name="connsiteY3" fmla="*/ 6895465 h 6896100"/>
              <a:gd name="connsiteX4" fmla="*/ 1699260 w 5143500"/>
              <a:gd name="connsiteY4" fmla="*/ 6896100 h 6896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3500" h="6896100">
                <a:moveTo>
                  <a:pt x="1699260" y="6896100"/>
                </a:moveTo>
                <a:lnTo>
                  <a:pt x="0" y="0"/>
                </a:lnTo>
                <a:lnTo>
                  <a:pt x="5143500" y="30480"/>
                </a:lnTo>
                <a:lnTo>
                  <a:pt x="3002280" y="6895465"/>
                </a:lnTo>
                <a:lnTo>
                  <a:pt x="1699260" y="6896100"/>
                </a:lnTo>
                <a:close/>
              </a:path>
            </a:pathLst>
          </a:custGeom>
          <a:gradFill flip="none" rotWithShape="1">
            <a:gsLst>
              <a:gs pos="0">
                <a:schemeClr val="tx2">
                  <a:lumMod val="40000"/>
                  <a:lumOff val="60000"/>
                </a:schemeClr>
              </a:gs>
              <a:gs pos="100000">
                <a:schemeClr val="accent1">
                  <a:lumMod val="60000"/>
                  <a:lumOff val="40000"/>
                </a:schemeClr>
              </a:gs>
            </a:gsLst>
            <a:lin ang="189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4" name="Vapaamuotoinen: Muoto 13">
            <a:extLst>
              <a:ext uri="{FF2B5EF4-FFF2-40B4-BE49-F238E27FC236}">
                <a16:creationId xmlns:a16="http://schemas.microsoft.com/office/drawing/2014/main" id="{06E93023-C6AC-41E1-8879-6661246D8B0B}"/>
              </a:ext>
            </a:extLst>
          </p:cNvPr>
          <p:cNvSpPr/>
          <p:nvPr userDrawn="1"/>
        </p:nvSpPr>
        <p:spPr>
          <a:xfrm>
            <a:off x="499110" y="4507864"/>
            <a:ext cx="3237230" cy="2354580"/>
          </a:xfrm>
          <a:custGeom>
            <a:avLst/>
            <a:gdLst>
              <a:gd name="connsiteX0" fmla="*/ 0 w 3230880"/>
              <a:gd name="connsiteY0" fmla="*/ 2354580 h 2354580"/>
              <a:gd name="connsiteX1" fmla="*/ 3230880 w 3230880"/>
              <a:gd name="connsiteY1" fmla="*/ 0 h 2354580"/>
              <a:gd name="connsiteX2" fmla="*/ 2484120 w 3230880"/>
              <a:gd name="connsiteY2" fmla="*/ 2346960 h 2354580"/>
              <a:gd name="connsiteX3" fmla="*/ 0 w 3230880"/>
              <a:gd name="connsiteY3" fmla="*/ 2354580 h 2354580"/>
              <a:gd name="connsiteX0" fmla="*/ 0 w 3249930"/>
              <a:gd name="connsiteY0" fmla="*/ 2351405 h 2351405"/>
              <a:gd name="connsiteX1" fmla="*/ 3249930 w 3249930"/>
              <a:gd name="connsiteY1" fmla="*/ 0 h 2351405"/>
              <a:gd name="connsiteX2" fmla="*/ 2503170 w 3249930"/>
              <a:gd name="connsiteY2" fmla="*/ 2346960 h 2351405"/>
              <a:gd name="connsiteX3" fmla="*/ 0 w 3249930"/>
              <a:gd name="connsiteY3" fmla="*/ 2351405 h 2351405"/>
              <a:gd name="connsiteX0" fmla="*/ 0 w 3237230"/>
              <a:gd name="connsiteY0" fmla="*/ 2354580 h 2354580"/>
              <a:gd name="connsiteX1" fmla="*/ 3237230 w 3237230"/>
              <a:gd name="connsiteY1" fmla="*/ 0 h 2354580"/>
              <a:gd name="connsiteX2" fmla="*/ 2503170 w 3237230"/>
              <a:gd name="connsiteY2" fmla="*/ 2350135 h 2354580"/>
              <a:gd name="connsiteX3" fmla="*/ 0 w 3237230"/>
              <a:gd name="connsiteY3" fmla="*/ 2354580 h 2354580"/>
            </a:gdLst>
            <a:ahLst/>
            <a:cxnLst>
              <a:cxn ang="0">
                <a:pos x="connsiteX0" y="connsiteY0"/>
              </a:cxn>
              <a:cxn ang="0">
                <a:pos x="connsiteX1" y="connsiteY1"/>
              </a:cxn>
              <a:cxn ang="0">
                <a:pos x="connsiteX2" y="connsiteY2"/>
              </a:cxn>
              <a:cxn ang="0">
                <a:pos x="connsiteX3" y="connsiteY3"/>
              </a:cxn>
            </a:cxnLst>
            <a:rect l="l" t="t" r="r" b="b"/>
            <a:pathLst>
              <a:path w="3237230" h="2354580">
                <a:moveTo>
                  <a:pt x="0" y="2354580"/>
                </a:moveTo>
                <a:lnTo>
                  <a:pt x="3237230" y="0"/>
                </a:lnTo>
                <a:lnTo>
                  <a:pt x="2503170" y="2350135"/>
                </a:lnTo>
                <a:lnTo>
                  <a:pt x="0" y="2354580"/>
                </a:lnTo>
                <a:close/>
              </a:path>
            </a:pathLst>
          </a:custGeom>
          <a:solidFill>
            <a:srgbClr val="1366AA">
              <a:alpha val="6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pic>
        <p:nvPicPr>
          <p:cNvPr id="10" name="Kuva 9">
            <a:extLst>
              <a:ext uri="{FF2B5EF4-FFF2-40B4-BE49-F238E27FC236}">
                <a16:creationId xmlns:a16="http://schemas.microsoft.com/office/drawing/2014/main" id="{28DD16B1-C813-4162-9E56-887B1E2D6219}"/>
              </a:ext>
            </a:extLst>
          </p:cNvPr>
          <p:cNvPicPr>
            <a:picLocks noChangeAspect="1"/>
          </p:cNvPicPr>
          <p:nvPr userDrawn="1"/>
        </p:nvPicPr>
        <p:blipFill>
          <a:blip r:embed="rId2"/>
          <a:stretch>
            <a:fillRect/>
          </a:stretch>
        </p:blipFill>
        <p:spPr>
          <a:xfrm>
            <a:off x="0" y="-12700"/>
            <a:ext cx="3883841" cy="1762798"/>
          </a:xfrm>
          <a:prstGeom prst="rect">
            <a:avLst/>
          </a:prstGeom>
        </p:spPr>
      </p:pic>
    </p:spTree>
    <p:extLst>
      <p:ext uri="{BB962C8B-B14F-4D97-AF65-F5344CB8AC3E}">
        <p14:creationId xmlns:p14="http://schemas.microsoft.com/office/powerpoint/2010/main" val="227076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älikansi valkoisella yläosalla">
    <p:bg>
      <p:bgPr>
        <a:solidFill>
          <a:schemeClr val="bg1"/>
        </a:solidFill>
        <a:effectLst/>
      </p:bgPr>
    </p:bg>
    <p:spTree>
      <p:nvGrpSpPr>
        <p:cNvPr id="1" name=""/>
        <p:cNvGrpSpPr/>
        <p:nvPr/>
      </p:nvGrpSpPr>
      <p:grpSpPr>
        <a:xfrm>
          <a:off x="0" y="0"/>
          <a:ext cx="0" cy="0"/>
          <a:chOff x="0" y="0"/>
          <a:chExt cx="0" cy="0"/>
        </a:xfrm>
      </p:grpSpPr>
      <p:sp>
        <p:nvSpPr>
          <p:cNvPr id="6" name="Vapaamuotoinen: Muoto 5">
            <a:extLst>
              <a:ext uri="{FF2B5EF4-FFF2-40B4-BE49-F238E27FC236}">
                <a16:creationId xmlns:a16="http://schemas.microsoft.com/office/drawing/2014/main" id="{029CD026-7F47-4F87-91D1-C3689AB46A9A}"/>
              </a:ext>
            </a:extLst>
          </p:cNvPr>
          <p:cNvSpPr/>
          <p:nvPr userDrawn="1"/>
        </p:nvSpPr>
        <p:spPr>
          <a:xfrm>
            <a:off x="0" y="1592580"/>
            <a:ext cx="12199620" cy="5273040"/>
          </a:xfrm>
          <a:custGeom>
            <a:avLst/>
            <a:gdLst>
              <a:gd name="connsiteX0" fmla="*/ 0 w 12199620"/>
              <a:gd name="connsiteY0" fmla="*/ 1028700 h 5273040"/>
              <a:gd name="connsiteX1" fmla="*/ 3794760 w 12199620"/>
              <a:gd name="connsiteY1" fmla="*/ 0 h 5273040"/>
              <a:gd name="connsiteX2" fmla="*/ 12199620 w 12199620"/>
              <a:gd name="connsiteY2" fmla="*/ 0 h 5273040"/>
              <a:gd name="connsiteX3" fmla="*/ 12192000 w 12199620"/>
              <a:gd name="connsiteY3" fmla="*/ 5257800 h 5273040"/>
              <a:gd name="connsiteX4" fmla="*/ 0 w 12199620"/>
              <a:gd name="connsiteY4" fmla="*/ 5273040 h 5273040"/>
              <a:gd name="connsiteX5" fmla="*/ 0 w 12199620"/>
              <a:gd name="connsiteY5" fmla="*/ 1028700 h 5273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9620" h="5273040">
                <a:moveTo>
                  <a:pt x="0" y="1028700"/>
                </a:moveTo>
                <a:lnTo>
                  <a:pt x="3794760" y="0"/>
                </a:lnTo>
                <a:lnTo>
                  <a:pt x="12199620" y="0"/>
                </a:lnTo>
                <a:lnTo>
                  <a:pt x="12192000" y="5257800"/>
                </a:lnTo>
                <a:lnTo>
                  <a:pt x="0" y="5273040"/>
                </a:lnTo>
                <a:lnTo>
                  <a:pt x="0" y="1028700"/>
                </a:lnTo>
                <a:close/>
              </a:path>
            </a:pathLst>
          </a:custGeom>
          <a:solidFill>
            <a:srgbClr val="378DC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7" name="Vapaamuotoinen: Muoto 6">
            <a:extLst>
              <a:ext uri="{FF2B5EF4-FFF2-40B4-BE49-F238E27FC236}">
                <a16:creationId xmlns:a16="http://schemas.microsoft.com/office/drawing/2014/main" id="{E64FDC42-703A-4571-A80D-821190DDF7E1}"/>
              </a:ext>
            </a:extLst>
          </p:cNvPr>
          <p:cNvSpPr/>
          <p:nvPr userDrawn="1"/>
        </p:nvSpPr>
        <p:spPr>
          <a:xfrm>
            <a:off x="1087752" y="1591430"/>
            <a:ext cx="4028531" cy="5272492"/>
          </a:xfrm>
          <a:custGeom>
            <a:avLst/>
            <a:gdLst>
              <a:gd name="connsiteX0" fmla="*/ 1699260 w 5143500"/>
              <a:gd name="connsiteY0" fmla="*/ 6896100 h 6911340"/>
              <a:gd name="connsiteX1" fmla="*/ 0 w 5143500"/>
              <a:gd name="connsiteY1" fmla="*/ 0 h 6911340"/>
              <a:gd name="connsiteX2" fmla="*/ 5143500 w 5143500"/>
              <a:gd name="connsiteY2" fmla="*/ 30480 h 6911340"/>
              <a:gd name="connsiteX3" fmla="*/ 3002280 w 5143500"/>
              <a:gd name="connsiteY3" fmla="*/ 6911340 h 6911340"/>
              <a:gd name="connsiteX4" fmla="*/ 1699260 w 5143500"/>
              <a:gd name="connsiteY4" fmla="*/ 6896100 h 6911340"/>
              <a:gd name="connsiteX0" fmla="*/ 1699260 w 5143500"/>
              <a:gd name="connsiteY0" fmla="*/ 6896100 h 6896100"/>
              <a:gd name="connsiteX1" fmla="*/ 0 w 5143500"/>
              <a:gd name="connsiteY1" fmla="*/ 0 h 6896100"/>
              <a:gd name="connsiteX2" fmla="*/ 5143500 w 5143500"/>
              <a:gd name="connsiteY2" fmla="*/ 30480 h 6896100"/>
              <a:gd name="connsiteX3" fmla="*/ 3002280 w 5143500"/>
              <a:gd name="connsiteY3" fmla="*/ 6895465 h 6896100"/>
              <a:gd name="connsiteX4" fmla="*/ 1699260 w 5143500"/>
              <a:gd name="connsiteY4" fmla="*/ 6896100 h 6896100"/>
              <a:gd name="connsiteX0" fmla="*/ 2181497 w 5625737"/>
              <a:gd name="connsiteY0" fmla="*/ 6896100 h 6896100"/>
              <a:gd name="connsiteX1" fmla="*/ 0 w 5625737"/>
              <a:gd name="connsiteY1" fmla="*/ 4830192 h 6896100"/>
              <a:gd name="connsiteX2" fmla="*/ 482237 w 5625737"/>
              <a:gd name="connsiteY2" fmla="*/ 0 h 6896100"/>
              <a:gd name="connsiteX3" fmla="*/ 5625737 w 5625737"/>
              <a:gd name="connsiteY3" fmla="*/ 30480 h 6896100"/>
              <a:gd name="connsiteX4" fmla="*/ 3484517 w 5625737"/>
              <a:gd name="connsiteY4" fmla="*/ 6895465 h 6896100"/>
              <a:gd name="connsiteX5" fmla="*/ 2181497 w 5625737"/>
              <a:gd name="connsiteY5" fmla="*/ 6896100 h 6896100"/>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3934218 w 6075438"/>
              <a:gd name="connsiteY4" fmla="*/ 6895465 h 7168259"/>
              <a:gd name="connsiteX5" fmla="*/ 44753 w 6075438"/>
              <a:gd name="connsiteY5" fmla="*/ 7168259 h 7168259"/>
              <a:gd name="connsiteX0" fmla="*/ 44753 w 6075438"/>
              <a:gd name="connsiteY0" fmla="*/ 7168259 h 7168259"/>
              <a:gd name="connsiteX1" fmla="*/ 449701 w 6075438"/>
              <a:gd name="connsiteY1" fmla="*/ 4830192 h 7168259"/>
              <a:gd name="connsiteX2" fmla="*/ 931938 w 6075438"/>
              <a:gd name="connsiteY2" fmla="*/ 0 h 7168259"/>
              <a:gd name="connsiteX3" fmla="*/ 6075438 w 6075438"/>
              <a:gd name="connsiteY3" fmla="*/ 30480 h 7168259"/>
              <a:gd name="connsiteX4" fmla="*/ 1341241 w 6075438"/>
              <a:gd name="connsiteY4" fmla="*/ 7159120 h 7168259"/>
              <a:gd name="connsiteX5" fmla="*/ 44753 w 6075438"/>
              <a:gd name="connsiteY5" fmla="*/ 7168259 h 7168259"/>
              <a:gd name="connsiteX0" fmla="*/ 497478 w 6528163"/>
              <a:gd name="connsiteY0" fmla="*/ 7137779 h 7137779"/>
              <a:gd name="connsiteX1" fmla="*/ 902426 w 6528163"/>
              <a:gd name="connsiteY1" fmla="*/ 4799712 h 7137779"/>
              <a:gd name="connsiteX2" fmla="*/ 0 w 6528163"/>
              <a:gd name="connsiteY2" fmla="*/ 1194232 h 7137779"/>
              <a:gd name="connsiteX3" fmla="*/ 6528163 w 6528163"/>
              <a:gd name="connsiteY3" fmla="*/ 0 h 7137779"/>
              <a:gd name="connsiteX4" fmla="*/ 1793966 w 6528163"/>
              <a:gd name="connsiteY4" fmla="*/ 7128640 h 7137779"/>
              <a:gd name="connsiteX5" fmla="*/ 497478 w 6528163"/>
              <a:gd name="connsiteY5" fmla="*/ 7137779 h 7137779"/>
              <a:gd name="connsiteX0" fmla="*/ 44754 w 6075439"/>
              <a:gd name="connsiteY0" fmla="*/ 7137779 h 7137779"/>
              <a:gd name="connsiteX1" fmla="*/ 449702 w 6075439"/>
              <a:gd name="connsiteY1" fmla="*/ 4799712 h 7137779"/>
              <a:gd name="connsiteX2" fmla="*/ 2166378 w 6075439"/>
              <a:gd name="connsiteY2" fmla="*/ 275697 h 7137779"/>
              <a:gd name="connsiteX3" fmla="*/ 6075439 w 6075439"/>
              <a:gd name="connsiteY3" fmla="*/ 0 h 7137779"/>
              <a:gd name="connsiteX4" fmla="*/ 1341242 w 6075439"/>
              <a:gd name="connsiteY4" fmla="*/ 7128640 h 7137779"/>
              <a:gd name="connsiteX5" fmla="*/ 44754 w 6075439"/>
              <a:gd name="connsiteY5" fmla="*/ 7137779 h 7137779"/>
              <a:gd name="connsiteX0" fmla="*/ 607424 w 6638109"/>
              <a:gd name="connsiteY0" fmla="*/ 7137779 h 7137779"/>
              <a:gd name="connsiteX1" fmla="*/ 0 w 6638109"/>
              <a:gd name="connsiteY1" fmla="*/ 1219127 h 7137779"/>
              <a:gd name="connsiteX2" fmla="*/ 2729048 w 6638109"/>
              <a:gd name="connsiteY2" fmla="*/ 275697 h 7137779"/>
              <a:gd name="connsiteX3" fmla="*/ 6638109 w 6638109"/>
              <a:gd name="connsiteY3" fmla="*/ 0 h 7137779"/>
              <a:gd name="connsiteX4" fmla="*/ 1903912 w 6638109"/>
              <a:gd name="connsiteY4" fmla="*/ 7128640 h 7137779"/>
              <a:gd name="connsiteX5" fmla="*/ 607424 w 6638109"/>
              <a:gd name="connsiteY5" fmla="*/ 7137779 h 7137779"/>
              <a:gd name="connsiteX0" fmla="*/ 607424 w 3862251"/>
              <a:gd name="connsiteY0" fmla="*/ 6862082 h 6862082"/>
              <a:gd name="connsiteX1" fmla="*/ 0 w 3862251"/>
              <a:gd name="connsiteY1" fmla="*/ 943430 h 6862082"/>
              <a:gd name="connsiteX2" fmla="*/ 2729048 w 3862251"/>
              <a:gd name="connsiteY2" fmla="*/ 0 h 6862082"/>
              <a:gd name="connsiteX3" fmla="*/ 3862251 w 3862251"/>
              <a:gd name="connsiteY3" fmla="*/ 523770 h 6862082"/>
              <a:gd name="connsiteX4" fmla="*/ 1903912 w 3862251"/>
              <a:gd name="connsiteY4" fmla="*/ 6852943 h 6862082"/>
              <a:gd name="connsiteX5" fmla="*/ 607424 w 3862251"/>
              <a:gd name="connsiteY5" fmla="*/ 6862082 h 6862082"/>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729048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607424 w 4019006"/>
              <a:gd name="connsiteY0" fmla="*/ 6865619 h 6865619"/>
              <a:gd name="connsiteX1" fmla="*/ 0 w 4019006"/>
              <a:gd name="connsiteY1" fmla="*/ 946967 h 6865619"/>
              <a:gd name="connsiteX2" fmla="*/ 2694123 w 4019006"/>
              <a:gd name="connsiteY2" fmla="*/ 3537 h 6865619"/>
              <a:gd name="connsiteX3" fmla="*/ 4019006 w 4019006"/>
              <a:gd name="connsiteY3" fmla="*/ 0 h 6865619"/>
              <a:gd name="connsiteX4" fmla="*/ 1903912 w 4019006"/>
              <a:gd name="connsiteY4" fmla="*/ 6856480 h 6865619"/>
              <a:gd name="connsiteX5" fmla="*/ 607424 w 4019006"/>
              <a:gd name="connsiteY5" fmla="*/ 6865619 h 6865619"/>
              <a:gd name="connsiteX0" fmla="*/ 550274 w 3961856"/>
              <a:gd name="connsiteY0" fmla="*/ 6865619 h 6865619"/>
              <a:gd name="connsiteX1" fmla="*/ 0 w 3961856"/>
              <a:gd name="connsiteY1" fmla="*/ 1062729 h 6865619"/>
              <a:gd name="connsiteX2" fmla="*/ 2636973 w 3961856"/>
              <a:gd name="connsiteY2" fmla="*/ 3537 h 6865619"/>
              <a:gd name="connsiteX3" fmla="*/ 3961856 w 3961856"/>
              <a:gd name="connsiteY3" fmla="*/ 0 h 6865619"/>
              <a:gd name="connsiteX4" fmla="*/ 1846762 w 3961856"/>
              <a:gd name="connsiteY4" fmla="*/ 6856480 h 6865619"/>
              <a:gd name="connsiteX5" fmla="*/ 550274 w 3961856"/>
              <a:gd name="connsiteY5" fmla="*/ 6865619 h 6865619"/>
              <a:gd name="connsiteX0" fmla="*/ 616949 w 4028531"/>
              <a:gd name="connsiteY0" fmla="*/ 6865619 h 6865619"/>
              <a:gd name="connsiteX1" fmla="*/ 0 w 4028531"/>
              <a:gd name="connsiteY1" fmla="*/ 955236 h 6865619"/>
              <a:gd name="connsiteX2" fmla="*/ 2703648 w 4028531"/>
              <a:gd name="connsiteY2" fmla="*/ 3537 h 6865619"/>
              <a:gd name="connsiteX3" fmla="*/ 4028531 w 4028531"/>
              <a:gd name="connsiteY3" fmla="*/ 0 h 6865619"/>
              <a:gd name="connsiteX4" fmla="*/ 1913437 w 4028531"/>
              <a:gd name="connsiteY4" fmla="*/ 6856480 h 6865619"/>
              <a:gd name="connsiteX5" fmla="*/ 616949 w 4028531"/>
              <a:gd name="connsiteY5" fmla="*/ 6865619 h 6865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8531" h="6865619">
                <a:moveTo>
                  <a:pt x="616949" y="6865619"/>
                </a:moveTo>
                <a:lnTo>
                  <a:pt x="0" y="955236"/>
                </a:lnTo>
                <a:lnTo>
                  <a:pt x="2703648" y="3537"/>
                </a:lnTo>
                <a:lnTo>
                  <a:pt x="4028531" y="0"/>
                </a:lnTo>
                <a:lnTo>
                  <a:pt x="1913437" y="6856480"/>
                </a:lnTo>
                <a:lnTo>
                  <a:pt x="616949" y="6865619"/>
                </a:lnTo>
                <a:close/>
              </a:path>
            </a:pathLst>
          </a:custGeom>
          <a:gradFill flip="none" rotWithShape="1">
            <a:gsLst>
              <a:gs pos="0">
                <a:schemeClr val="tx2">
                  <a:lumMod val="40000"/>
                  <a:lumOff val="60000"/>
                </a:schemeClr>
              </a:gs>
              <a:gs pos="100000">
                <a:schemeClr val="accent1">
                  <a:lumMod val="60000"/>
                  <a:lumOff val="40000"/>
                </a:schemeClr>
              </a:gs>
            </a:gsLst>
            <a:lin ang="189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8" name="Vapaamuotoinen: Muoto 7">
            <a:extLst>
              <a:ext uri="{FF2B5EF4-FFF2-40B4-BE49-F238E27FC236}">
                <a16:creationId xmlns:a16="http://schemas.microsoft.com/office/drawing/2014/main" id="{41B4A677-B136-4726-BB6A-E265255E727D}"/>
              </a:ext>
            </a:extLst>
          </p:cNvPr>
          <p:cNvSpPr/>
          <p:nvPr userDrawn="1"/>
        </p:nvSpPr>
        <p:spPr>
          <a:xfrm>
            <a:off x="646611" y="5122545"/>
            <a:ext cx="3051493" cy="1735773"/>
          </a:xfrm>
          <a:custGeom>
            <a:avLst/>
            <a:gdLst>
              <a:gd name="connsiteX0" fmla="*/ 0 w 3230880"/>
              <a:gd name="connsiteY0" fmla="*/ 2354580 h 2354580"/>
              <a:gd name="connsiteX1" fmla="*/ 3230880 w 3230880"/>
              <a:gd name="connsiteY1" fmla="*/ 0 h 2354580"/>
              <a:gd name="connsiteX2" fmla="*/ 2484120 w 3230880"/>
              <a:gd name="connsiteY2" fmla="*/ 2346960 h 2354580"/>
              <a:gd name="connsiteX3" fmla="*/ 0 w 3230880"/>
              <a:gd name="connsiteY3" fmla="*/ 2354580 h 2354580"/>
              <a:gd name="connsiteX0" fmla="*/ 0 w 3249930"/>
              <a:gd name="connsiteY0" fmla="*/ 2351405 h 2351405"/>
              <a:gd name="connsiteX1" fmla="*/ 3249930 w 3249930"/>
              <a:gd name="connsiteY1" fmla="*/ 0 h 2351405"/>
              <a:gd name="connsiteX2" fmla="*/ 2503170 w 3249930"/>
              <a:gd name="connsiteY2" fmla="*/ 2346960 h 2351405"/>
              <a:gd name="connsiteX3" fmla="*/ 0 w 3249930"/>
              <a:gd name="connsiteY3" fmla="*/ 2351405 h 2351405"/>
              <a:gd name="connsiteX0" fmla="*/ 0 w 3237230"/>
              <a:gd name="connsiteY0" fmla="*/ 2354580 h 2354580"/>
              <a:gd name="connsiteX1" fmla="*/ 3237230 w 3237230"/>
              <a:gd name="connsiteY1" fmla="*/ 0 h 2354580"/>
              <a:gd name="connsiteX2" fmla="*/ 2503170 w 3237230"/>
              <a:gd name="connsiteY2" fmla="*/ 2350135 h 2354580"/>
              <a:gd name="connsiteX3" fmla="*/ 0 w 3237230"/>
              <a:gd name="connsiteY3" fmla="*/ 2354580 h 2354580"/>
              <a:gd name="connsiteX0" fmla="*/ 0 w 3046730"/>
              <a:gd name="connsiteY0" fmla="*/ 1744980 h 1744980"/>
              <a:gd name="connsiteX1" fmla="*/ 3046730 w 3046730"/>
              <a:gd name="connsiteY1" fmla="*/ 0 h 1744980"/>
              <a:gd name="connsiteX2" fmla="*/ 2503170 w 3046730"/>
              <a:gd name="connsiteY2" fmla="*/ 1740535 h 1744980"/>
              <a:gd name="connsiteX3" fmla="*/ 0 w 3046730"/>
              <a:gd name="connsiteY3" fmla="*/ 1744980 h 1744980"/>
              <a:gd name="connsiteX0" fmla="*/ 0 w 3046730"/>
              <a:gd name="connsiteY0" fmla="*/ 1744980 h 1744980"/>
              <a:gd name="connsiteX1" fmla="*/ 3046730 w 3046730"/>
              <a:gd name="connsiteY1" fmla="*/ 0 h 1744980"/>
              <a:gd name="connsiteX2" fmla="*/ 2355532 w 3046730"/>
              <a:gd name="connsiteY2" fmla="*/ 1740535 h 1744980"/>
              <a:gd name="connsiteX3" fmla="*/ 0 w 3046730"/>
              <a:gd name="connsiteY3" fmla="*/ 1744980 h 1744980"/>
              <a:gd name="connsiteX0" fmla="*/ 0 w 3051493"/>
              <a:gd name="connsiteY0" fmla="*/ 1740217 h 1740217"/>
              <a:gd name="connsiteX1" fmla="*/ 3051493 w 3051493"/>
              <a:gd name="connsiteY1" fmla="*/ 0 h 1740217"/>
              <a:gd name="connsiteX2" fmla="*/ 2355532 w 3051493"/>
              <a:gd name="connsiteY2" fmla="*/ 1735772 h 1740217"/>
              <a:gd name="connsiteX3" fmla="*/ 0 w 3051493"/>
              <a:gd name="connsiteY3" fmla="*/ 1740217 h 1740217"/>
              <a:gd name="connsiteX0" fmla="*/ 0 w 3051493"/>
              <a:gd name="connsiteY0" fmla="*/ 1740217 h 1740217"/>
              <a:gd name="connsiteX1" fmla="*/ 3051493 w 3051493"/>
              <a:gd name="connsiteY1" fmla="*/ 0 h 1740217"/>
              <a:gd name="connsiteX2" fmla="*/ 2222182 w 3051493"/>
              <a:gd name="connsiteY2" fmla="*/ 1652429 h 1740217"/>
              <a:gd name="connsiteX3" fmla="*/ 0 w 3051493"/>
              <a:gd name="connsiteY3" fmla="*/ 1740217 h 1740217"/>
              <a:gd name="connsiteX0" fmla="*/ 0 w 3051493"/>
              <a:gd name="connsiteY0" fmla="*/ 1740217 h 1740535"/>
              <a:gd name="connsiteX1" fmla="*/ 3051493 w 3051493"/>
              <a:gd name="connsiteY1" fmla="*/ 0 h 1740535"/>
              <a:gd name="connsiteX2" fmla="*/ 2355532 w 3051493"/>
              <a:gd name="connsiteY2" fmla="*/ 1740535 h 1740535"/>
              <a:gd name="connsiteX3" fmla="*/ 0 w 3051493"/>
              <a:gd name="connsiteY3" fmla="*/ 1740217 h 1740535"/>
              <a:gd name="connsiteX0" fmla="*/ 0 w 3051493"/>
              <a:gd name="connsiteY0" fmla="*/ 1735455 h 1735773"/>
              <a:gd name="connsiteX1" fmla="*/ 3051493 w 3051493"/>
              <a:gd name="connsiteY1" fmla="*/ 0 h 1735773"/>
              <a:gd name="connsiteX2" fmla="*/ 2355532 w 3051493"/>
              <a:gd name="connsiteY2" fmla="*/ 1735773 h 1735773"/>
              <a:gd name="connsiteX3" fmla="*/ 0 w 3051493"/>
              <a:gd name="connsiteY3" fmla="*/ 1735455 h 1735773"/>
            </a:gdLst>
            <a:ahLst/>
            <a:cxnLst>
              <a:cxn ang="0">
                <a:pos x="connsiteX0" y="connsiteY0"/>
              </a:cxn>
              <a:cxn ang="0">
                <a:pos x="connsiteX1" y="connsiteY1"/>
              </a:cxn>
              <a:cxn ang="0">
                <a:pos x="connsiteX2" y="connsiteY2"/>
              </a:cxn>
              <a:cxn ang="0">
                <a:pos x="connsiteX3" y="connsiteY3"/>
              </a:cxn>
            </a:cxnLst>
            <a:rect l="l" t="t" r="r" b="b"/>
            <a:pathLst>
              <a:path w="3051493" h="1735773">
                <a:moveTo>
                  <a:pt x="0" y="1735455"/>
                </a:moveTo>
                <a:lnTo>
                  <a:pt x="3051493" y="0"/>
                </a:lnTo>
                <a:lnTo>
                  <a:pt x="2355532" y="1735773"/>
                </a:lnTo>
                <a:lnTo>
                  <a:pt x="0" y="1735455"/>
                </a:lnTo>
                <a:close/>
              </a:path>
            </a:pathLst>
          </a:custGeom>
          <a:solidFill>
            <a:srgbClr val="1366AA">
              <a:alpha val="6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4" name="Title 1"/>
          <p:cNvSpPr>
            <a:spLocks noGrp="1"/>
          </p:cNvSpPr>
          <p:nvPr>
            <p:ph type="ctrTitle"/>
          </p:nvPr>
        </p:nvSpPr>
        <p:spPr>
          <a:xfrm>
            <a:off x="5116282" y="446399"/>
            <a:ext cx="7083337" cy="1146181"/>
          </a:xfrm>
          <a:prstGeom prst="rect">
            <a:avLst/>
          </a:prstGeom>
        </p:spPr>
        <p:txBody>
          <a:bodyPr lIns="0" tIns="0" rIns="0" bIns="0" anchor="t">
            <a:noAutofit/>
          </a:bodyPr>
          <a:lstStyle>
            <a:lvl1pPr algn="l">
              <a:lnSpc>
                <a:spcPct val="80000"/>
              </a:lnSpc>
              <a:defRPr sz="4400" b="1" spc="-200">
                <a:solidFill>
                  <a:schemeClr val="accent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pic>
        <p:nvPicPr>
          <p:cNvPr id="9" name="Kuva 8">
            <a:extLst>
              <a:ext uri="{FF2B5EF4-FFF2-40B4-BE49-F238E27FC236}">
                <a16:creationId xmlns:a16="http://schemas.microsoft.com/office/drawing/2014/main" id="{45B6EE55-8538-4484-AA72-6F4F69FCF49C}"/>
              </a:ext>
            </a:extLst>
          </p:cNvPr>
          <p:cNvPicPr>
            <a:picLocks noChangeAspect="1"/>
          </p:cNvPicPr>
          <p:nvPr userDrawn="1"/>
        </p:nvPicPr>
        <p:blipFill>
          <a:blip r:embed="rId2"/>
          <a:stretch>
            <a:fillRect/>
          </a:stretch>
        </p:blipFill>
        <p:spPr>
          <a:xfrm>
            <a:off x="-2" y="-11056"/>
            <a:ext cx="3883843" cy="1762799"/>
          </a:xfrm>
          <a:prstGeom prst="rect">
            <a:avLst/>
          </a:prstGeom>
        </p:spPr>
      </p:pic>
    </p:spTree>
    <p:extLst>
      <p:ext uri="{BB962C8B-B14F-4D97-AF65-F5344CB8AC3E}">
        <p14:creationId xmlns:p14="http://schemas.microsoft.com/office/powerpoint/2010/main" val="2798199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älikansi kuvalla - nosto">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6" name="Suorakulmio 5">
            <a:extLst>
              <a:ext uri="{FF2B5EF4-FFF2-40B4-BE49-F238E27FC236}">
                <a16:creationId xmlns:a16="http://schemas.microsoft.com/office/drawing/2014/main" id="{B56BCA98-83EF-4A2E-A53E-8397E5D02014}"/>
              </a:ext>
            </a:extLst>
          </p:cNvPr>
          <p:cNvSpPr/>
          <p:nvPr userDrawn="1"/>
        </p:nvSpPr>
        <p:spPr>
          <a:xfrm>
            <a:off x="3812115" y="4498974"/>
            <a:ext cx="7859185" cy="1876425"/>
          </a:xfrm>
          <a:prstGeom prst="rect">
            <a:avLst/>
          </a:prstGeom>
          <a:solidFill>
            <a:schemeClr val="accent1">
              <a:alpha val="56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4" name="Title 1"/>
          <p:cNvSpPr>
            <a:spLocks noGrp="1"/>
          </p:cNvSpPr>
          <p:nvPr>
            <p:ph type="ctrTitle"/>
          </p:nvPr>
        </p:nvSpPr>
        <p:spPr>
          <a:xfrm>
            <a:off x="6096001" y="4867516"/>
            <a:ext cx="5207000" cy="1393584"/>
          </a:xfrm>
          <a:prstGeom prst="rect">
            <a:avLst/>
          </a:prstGeom>
        </p:spPr>
        <p:txBody>
          <a:bodyPr lIns="0" tIns="0" rIns="0" bIns="0" anchor="t">
            <a:noAutofit/>
          </a:bodyPr>
          <a:lstStyle>
            <a:lvl1pPr algn="l">
              <a:lnSpc>
                <a:spcPct val="80000"/>
              </a:lnSpc>
              <a:defRPr sz="4400" b="1" spc="-20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pic>
        <p:nvPicPr>
          <p:cNvPr id="5" name="Kuva 4">
            <a:extLst>
              <a:ext uri="{FF2B5EF4-FFF2-40B4-BE49-F238E27FC236}">
                <a16:creationId xmlns:a16="http://schemas.microsoft.com/office/drawing/2014/main" id="{E12027B8-3ACC-4B99-A595-CEED283E7D87}"/>
              </a:ext>
            </a:extLst>
          </p:cNvPr>
          <p:cNvPicPr>
            <a:picLocks noChangeAspect="1"/>
          </p:cNvPicPr>
          <p:nvPr userDrawn="1"/>
        </p:nvPicPr>
        <p:blipFill>
          <a:blip r:embed="rId2"/>
          <a:stretch>
            <a:fillRect/>
          </a:stretch>
        </p:blipFill>
        <p:spPr>
          <a:xfrm>
            <a:off x="0" y="5095202"/>
            <a:ext cx="3883841" cy="1762798"/>
          </a:xfrm>
          <a:prstGeom prst="rect">
            <a:avLst/>
          </a:prstGeom>
        </p:spPr>
      </p:pic>
      <p:sp>
        <p:nvSpPr>
          <p:cNvPr id="7" name="Tekstiruutu 6">
            <a:extLst>
              <a:ext uri="{FF2B5EF4-FFF2-40B4-BE49-F238E27FC236}">
                <a16:creationId xmlns:a16="http://schemas.microsoft.com/office/drawing/2014/main" id="{6106C9CE-B35D-4F9D-B580-F52D76DD900E}"/>
              </a:ext>
            </a:extLst>
          </p:cNvPr>
          <p:cNvSpPr txBox="1"/>
          <p:nvPr userDrawn="1"/>
        </p:nvSpPr>
        <p:spPr>
          <a:xfrm>
            <a:off x="3812115" y="3728520"/>
            <a:ext cx="2162175" cy="5293757"/>
          </a:xfrm>
          <a:prstGeom prst="rect">
            <a:avLst/>
          </a:prstGeom>
          <a:noFill/>
        </p:spPr>
        <p:txBody>
          <a:bodyPr wrap="square" lIns="0" tIns="0" rIns="0" bIns="0" rtlCol="0">
            <a:spAutoFit/>
          </a:bodyPr>
          <a:lstStyle/>
          <a:p>
            <a:r>
              <a:rPr lang="fi-FI" sz="34400" b="1" dirty="0">
                <a:solidFill>
                  <a:schemeClr val="bg1"/>
                </a:solidFill>
              </a:rPr>
              <a:t>”</a:t>
            </a:r>
          </a:p>
        </p:txBody>
      </p:sp>
    </p:spTree>
    <p:extLst>
      <p:ext uri="{BB962C8B-B14F-4D97-AF65-F5344CB8AC3E}">
        <p14:creationId xmlns:p14="http://schemas.microsoft.com/office/powerpoint/2010/main" val="2056657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älikansi kuvalla">
    <p:bg>
      <p:bgPr>
        <a:solidFill>
          <a:schemeClr val="tx1">
            <a:lumMod val="50000"/>
            <a:lumOff val="50000"/>
          </a:schemeClr>
        </a:solidFill>
        <a:effectLst/>
      </p:bgPr>
    </p:bg>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12027B8-3ACC-4B99-A595-CEED283E7D87}"/>
              </a:ext>
            </a:extLst>
          </p:cNvPr>
          <p:cNvPicPr>
            <a:picLocks noChangeAspect="1"/>
          </p:cNvPicPr>
          <p:nvPr userDrawn="1"/>
        </p:nvPicPr>
        <p:blipFill>
          <a:blip r:embed="rId2"/>
          <a:stretch>
            <a:fillRect/>
          </a:stretch>
        </p:blipFill>
        <p:spPr>
          <a:xfrm>
            <a:off x="0" y="5095202"/>
            <a:ext cx="3883841" cy="1762798"/>
          </a:xfrm>
          <a:prstGeom prst="rect">
            <a:avLst/>
          </a:prstGeom>
        </p:spPr>
      </p:pic>
      <p:sp>
        <p:nvSpPr>
          <p:cNvPr id="8" name="Title 1">
            <a:extLst>
              <a:ext uri="{FF2B5EF4-FFF2-40B4-BE49-F238E27FC236}">
                <a16:creationId xmlns:a16="http://schemas.microsoft.com/office/drawing/2014/main" id="{B5C5974A-92E5-447A-A74F-126A2265D303}"/>
              </a:ext>
            </a:extLst>
          </p:cNvPr>
          <p:cNvSpPr>
            <a:spLocks noGrp="1"/>
          </p:cNvSpPr>
          <p:nvPr>
            <p:ph type="ctrTitle"/>
          </p:nvPr>
        </p:nvSpPr>
        <p:spPr>
          <a:xfrm>
            <a:off x="6096001" y="4867516"/>
            <a:ext cx="5207000" cy="1393584"/>
          </a:xfrm>
          <a:prstGeom prst="rect">
            <a:avLst/>
          </a:prstGeom>
        </p:spPr>
        <p:txBody>
          <a:bodyPr lIns="0" tIns="0" rIns="0" bIns="0" anchor="t">
            <a:noAutofit/>
          </a:bodyPr>
          <a:lstStyle>
            <a:lvl1pPr algn="l">
              <a:lnSpc>
                <a:spcPct val="80000"/>
              </a:lnSpc>
              <a:defRPr sz="4400" b="1" spc="-200">
                <a:solidFill>
                  <a:schemeClr val="bg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Tree>
    <p:extLst>
      <p:ext uri="{BB962C8B-B14F-4D97-AF65-F5344CB8AC3E}">
        <p14:creationId xmlns:p14="http://schemas.microsoft.com/office/powerpoint/2010/main" val="2195436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älikansi kuvalla ja kuviolla">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721785" y="1912266"/>
            <a:ext cx="10691140"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a:t>Muokkaa ots. perustyyl. napsautt.</a:t>
            </a:r>
            <a:endParaRPr lang="en-US" dirty="0"/>
          </a:p>
        </p:txBody>
      </p:sp>
      <p:pic>
        <p:nvPicPr>
          <p:cNvPr id="9" name="Kuva 8">
            <a:extLst>
              <a:ext uri="{FF2B5EF4-FFF2-40B4-BE49-F238E27FC236}">
                <a16:creationId xmlns:a16="http://schemas.microsoft.com/office/drawing/2014/main" id="{4BDCF47E-3E49-4587-B526-04B917F4D023}"/>
              </a:ext>
            </a:extLst>
          </p:cNvPr>
          <p:cNvPicPr>
            <a:picLocks noChangeAspect="1"/>
          </p:cNvPicPr>
          <p:nvPr userDrawn="1"/>
        </p:nvPicPr>
        <p:blipFill>
          <a:blip r:embed="rId2"/>
          <a:stretch>
            <a:fillRect/>
          </a:stretch>
        </p:blipFill>
        <p:spPr>
          <a:xfrm>
            <a:off x="0" y="5095202"/>
            <a:ext cx="3883841" cy="1762798"/>
          </a:xfrm>
          <a:prstGeom prst="rect">
            <a:avLst/>
          </a:prstGeom>
        </p:spPr>
      </p:pic>
      <p:sp>
        <p:nvSpPr>
          <p:cNvPr id="3" name="Vapaamuotoinen: Muoto 2">
            <a:extLst>
              <a:ext uri="{FF2B5EF4-FFF2-40B4-BE49-F238E27FC236}">
                <a16:creationId xmlns:a16="http://schemas.microsoft.com/office/drawing/2014/main" id="{965F3F81-83D2-4265-B857-439498CF5505}"/>
              </a:ext>
            </a:extLst>
          </p:cNvPr>
          <p:cNvSpPr/>
          <p:nvPr userDrawn="1"/>
        </p:nvSpPr>
        <p:spPr>
          <a:xfrm>
            <a:off x="6096000" y="0"/>
            <a:ext cx="6102350" cy="2570006"/>
          </a:xfrm>
          <a:custGeom>
            <a:avLst/>
            <a:gdLst>
              <a:gd name="connsiteX0" fmla="*/ 0 w 3422650"/>
              <a:gd name="connsiteY0" fmla="*/ 0 h 1441450"/>
              <a:gd name="connsiteX1" fmla="*/ 3422650 w 3422650"/>
              <a:gd name="connsiteY1" fmla="*/ 1441450 h 1441450"/>
              <a:gd name="connsiteX2" fmla="*/ 3409950 w 3422650"/>
              <a:gd name="connsiteY2" fmla="*/ 0 h 1441450"/>
              <a:gd name="connsiteX3" fmla="*/ 0 w 3422650"/>
              <a:gd name="connsiteY3" fmla="*/ 0 h 1441450"/>
            </a:gdLst>
            <a:ahLst/>
            <a:cxnLst>
              <a:cxn ang="0">
                <a:pos x="connsiteX0" y="connsiteY0"/>
              </a:cxn>
              <a:cxn ang="0">
                <a:pos x="connsiteX1" y="connsiteY1"/>
              </a:cxn>
              <a:cxn ang="0">
                <a:pos x="connsiteX2" y="connsiteY2"/>
              </a:cxn>
              <a:cxn ang="0">
                <a:pos x="connsiteX3" y="connsiteY3"/>
              </a:cxn>
            </a:cxnLst>
            <a:rect l="l" t="t" r="r" b="b"/>
            <a:pathLst>
              <a:path w="3422650" h="1441450">
                <a:moveTo>
                  <a:pt x="0" y="0"/>
                </a:moveTo>
                <a:lnTo>
                  <a:pt x="3422650" y="1441450"/>
                </a:lnTo>
                <a:lnTo>
                  <a:pt x="3409950" y="0"/>
                </a:lnTo>
                <a:lnTo>
                  <a:pt x="0" y="0"/>
                </a:lnTo>
                <a:close/>
              </a:path>
            </a:pathLst>
          </a:cu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6" name="Vapaamuotoinen: Muoto 5">
            <a:extLst>
              <a:ext uri="{FF2B5EF4-FFF2-40B4-BE49-F238E27FC236}">
                <a16:creationId xmlns:a16="http://schemas.microsoft.com/office/drawing/2014/main" id="{BA2B021C-837B-46B0-83E2-272CBB5D4492}"/>
              </a:ext>
            </a:extLst>
          </p:cNvPr>
          <p:cNvSpPr/>
          <p:nvPr userDrawn="1"/>
        </p:nvSpPr>
        <p:spPr>
          <a:xfrm>
            <a:off x="10561688" y="-12701"/>
            <a:ext cx="1630312" cy="5106047"/>
          </a:xfrm>
          <a:custGeom>
            <a:avLst/>
            <a:gdLst>
              <a:gd name="connsiteX0" fmla="*/ 0 w 914400"/>
              <a:gd name="connsiteY0" fmla="*/ 0 h 2863850"/>
              <a:gd name="connsiteX1" fmla="*/ 914400 w 914400"/>
              <a:gd name="connsiteY1" fmla="*/ 2863850 h 2863850"/>
              <a:gd name="connsiteX2" fmla="*/ 914400 w 914400"/>
              <a:gd name="connsiteY2" fmla="*/ 6350 h 2863850"/>
              <a:gd name="connsiteX3" fmla="*/ 0 w 914400"/>
              <a:gd name="connsiteY3" fmla="*/ 0 h 2863850"/>
            </a:gdLst>
            <a:ahLst/>
            <a:cxnLst>
              <a:cxn ang="0">
                <a:pos x="connsiteX0" y="connsiteY0"/>
              </a:cxn>
              <a:cxn ang="0">
                <a:pos x="connsiteX1" y="connsiteY1"/>
              </a:cxn>
              <a:cxn ang="0">
                <a:pos x="connsiteX2" y="connsiteY2"/>
              </a:cxn>
              <a:cxn ang="0">
                <a:pos x="connsiteX3" y="connsiteY3"/>
              </a:cxn>
            </a:cxnLst>
            <a:rect l="l" t="t" r="r" b="b"/>
            <a:pathLst>
              <a:path w="914400" h="2863850">
                <a:moveTo>
                  <a:pt x="0" y="0"/>
                </a:moveTo>
                <a:lnTo>
                  <a:pt x="914400" y="2863850"/>
                </a:lnTo>
                <a:lnTo>
                  <a:pt x="914400" y="6350"/>
                </a:lnTo>
                <a:lnTo>
                  <a:pt x="0" y="0"/>
                </a:lnTo>
                <a:close/>
              </a:path>
            </a:pathLst>
          </a:custGeom>
          <a:solidFill>
            <a:schemeClr val="accent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782418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sp>
        <p:nvSpPr>
          <p:cNvPr id="9" name="Title 1"/>
          <p:cNvSpPr>
            <a:spLocks noGrp="1"/>
          </p:cNvSpPr>
          <p:nvPr>
            <p:ph type="ctrTitle"/>
          </p:nvPr>
        </p:nvSpPr>
        <p:spPr>
          <a:xfrm>
            <a:off x="721785" y="381000"/>
            <a:ext cx="10729383" cy="1195798"/>
          </a:xfrm>
          <a:prstGeom prst="rect">
            <a:avLst/>
          </a:prstGeom>
        </p:spPr>
        <p:txBody>
          <a:bodyPr lIns="0" tIns="0" rIns="0" bIns="0" anchor="t" anchorCtr="0">
            <a:noAutofit/>
          </a:bodyPr>
          <a:lstStyle>
            <a:lvl1pPr algn="l">
              <a:lnSpc>
                <a:spcPct val="85000"/>
              </a:lnSpc>
              <a:defRPr sz="3600" b="1" spc="-1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en-US" dirty="0"/>
          </a:p>
        </p:txBody>
      </p:sp>
      <p:sp>
        <p:nvSpPr>
          <p:cNvPr id="11" name="Content Placeholder 10"/>
          <p:cNvSpPr>
            <a:spLocks noGrp="1"/>
          </p:cNvSpPr>
          <p:nvPr>
            <p:ph sz="quarter" idx="14"/>
          </p:nvPr>
        </p:nvSpPr>
        <p:spPr>
          <a:xfrm>
            <a:off x="721785" y="1685676"/>
            <a:ext cx="10729383" cy="4250891"/>
          </a:xfrm>
          <a:prstGeom prst="rect">
            <a:avLst/>
          </a:prstGeom>
        </p:spPr>
        <p:txBody>
          <a:bodyPr vert="horz" lIns="0" tIns="0" rIns="0" bIns="0"/>
          <a:lstStyle>
            <a:lvl1pPr marL="0" indent="0">
              <a:buNone/>
              <a:defRPr sz="2100" b="1">
                <a:latin typeface="+mj-lt"/>
              </a:defRPr>
            </a:lvl1pPr>
            <a:lvl2pPr marL="296863" indent="-271463">
              <a:buClr>
                <a:srgbClr val="378DC4"/>
              </a:buClr>
              <a:buFont typeface="Arial" panose="020B0604020202020204" pitchFamily="34" charset="0"/>
              <a:buChar char="•"/>
              <a:defRPr sz="2000">
                <a:latin typeface="Arial" panose="020B0604020202020204" pitchFamily="34" charset="0"/>
                <a:cs typeface="Arial" panose="020B0604020202020204" pitchFamily="34" charset="0"/>
              </a:defRPr>
            </a:lvl2pPr>
            <a:lvl3pPr marL="601663" indent="-296863">
              <a:buFont typeface="Arial" panose="020B0604020202020204" pitchFamily="34" charset="0"/>
              <a:buChar char="‒"/>
              <a:defRPr sz="1600" i="1">
                <a:latin typeface="Arial" panose="020B0604020202020204" pitchFamily="34" charset="0"/>
                <a:cs typeface="Arial" panose="020B0604020202020204" pitchFamily="34" charset="0"/>
              </a:defRPr>
            </a:lvl3pPr>
            <a:lvl4pPr marL="900113" indent="-298450">
              <a:buFont typeface="Arial" panose="020B0604020202020204" pitchFamily="34" charset="0"/>
              <a:buChar char="‒"/>
              <a:defRPr sz="1400" baseline="0">
                <a:latin typeface="Arial" panose="020B0604020202020204" pitchFamily="34" charset="0"/>
                <a:cs typeface="Arial" panose="020B0604020202020204" pitchFamily="34" charset="0"/>
              </a:defRPr>
            </a:lvl4pPr>
            <a:lvl5pPr marL="1227138" indent="-320675">
              <a:buFont typeface="Arial" panose="020B0604020202020204" pitchFamily="34" charset="0"/>
              <a:buChar char="‒"/>
              <a:defRPr sz="1300" baseline="0">
                <a:latin typeface="Arial" panose="020B0604020202020204" pitchFamily="34" charset="0"/>
                <a:cs typeface="Arial" panose="020B0604020202020204" pitchFamily="34" charset="0"/>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ate Placeholder 7"/>
          <p:cNvSpPr>
            <a:spLocks noGrp="1"/>
          </p:cNvSpPr>
          <p:nvPr>
            <p:ph type="dt" sz="half" idx="15"/>
          </p:nvPr>
        </p:nvSpPr>
        <p:spPr>
          <a:xfrm>
            <a:off x="6587067" y="6298084"/>
            <a:ext cx="4826000" cy="185738"/>
          </a:xfrm>
        </p:spPr>
        <p:txBody>
          <a:bodyPr/>
          <a:lstStyle>
            <a:lvl1pPr>
              <a:defRPr/>
            </a:lvl1pPr>
          </a:lstStyle>
          <a:p>
            <a:pPr>
              <a:defRPr/>
            </a:pPr>
            <a:fld id="{894D85A3-5928-4FA8-B074-1A44C471BF7F}" type="datetime1">
              <a:rPr lang="fi-FI" smtClean="0"/>
              <a:t>26.4.2021</a:t>
            </a:fld>
            <a:endParaRPr lang="fi-FI"/>
          </a:p>
        </p:txBody>
      </p:sp>
      <p:sp>
        <p:nvSpPr>
          <p:cNvPr id="8" name="Slide Number Placeholder 9"/>
          <p:cNvSpPr>
            <a:spLocks noGrp="1"/>
          </p:cNvSpPr>
          <p:nvPr>
            <p:ph type="sldNum" sz="quarter" idx="17"/>
          </p:nvPr>
        </p:nvSpPr>
        <p:spPr>
          <a:xfrm>
            <a:off x="6587067" y="6483823"/>
            <a:ext cx="4826000" cy="161925"/>
          </a:xfrm>
        </p:spPr>
        <p:txBody>
          <a:bodyPr/>
          <a:lstStyle>
            <a:lvl1pPr>
              <a:defRPr/>
            </a:lvl1pPr>
          </a:lstStyle>
          <a:p>
            <a:pPr>
              <a:defRPr/>
            </a:pPr>
            <a:fld id="{1C07628F-9402-FB47-93B5-FC3C3BFEEBE0}" type="slidenum">
              <a:rPr lang="fi-FI"/>
              <a:pPr>
                <a:defRPr/>
              </a:pPr>
              <a:t>‹#›</a:t>
            </a:fld>
            <a:endParaRPr lang="fi-FI"/>
          </a:p>
        </p:txBody>
      </p:sp>
      <p:cxnSp>
        <p:nvCxnSpPr>
          <p:cNvPr id="10" name="Straight Connector 9"/>
          <p:cNvCxnSpPr/>
          <p:nvPr userDrawn="1"/>
        </p:nvCxnSpPr>
        <p:spPr>
          <a:xfrm>
            <a:off x="719667" y="6048320"/>
            <a:ext cx="10731500"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3" name="Kuva 12">
            <a:extLst>
              <a:ext uri="{FF2B5EF4-FFF2-40B4-BE49-F238E27FC236}">
                <a16:creationId xmlns:a16="http://schemas.microsoft.com/office/drawing/2014/main" id="{79031326-596C-4623-8157-C4FBFE282875}"/>
              </a:ext>
            </a:extLst>
          </p:cNvPr>
          <p:cNvPicPr>
            <a:picLocks noChangeAspect="1"/>
          </p:cNvPicPr>
          <p:nvPr userDrawn="1"/>
        </p:nvPicPr>
        <p:blipFill>
          <a:blip r:embed="rId2"/>
          <a:stretch>
            <a:fillRect/>
          </a:stretch>
        </p:blipFill>
        <p:spPr>
          <a:xfrm>
            <a:off x="471434" y="6045445"/>
            <a:ext cx="1783907" cy="809680"/>
          </a:xfrm>
          <a:prstGeom prst="rect">
            <a:avLst/>
          </a:prstGeom>
        </p:spPr>
      </p:pic>
    </p:spTree>
    <p:extLst>
      <p:ext uri="{BB962C8B-B14F-4D97-AF65-F5344CB8AC3E}">
        <p14:creationId xmlns:p14="http://schemas.microsoft.com/office/powerpoint/2010/main" val="4145400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6587067" y="5953125"/>
            <a:ext cx="4826000" cy="158750"/>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endParaRPr lang="fi-FI" dirty="0"/>
          </a:p>
        </p:txBody>
      </p:sp>
      <p:sp>
        <p:nvSpPr>
          <p:cNvPr id="8" name="Date Placeholder 7"/>
          <p:cNvSpPr>
            <a:spLocks noGrp="1"/>
          </p:cNvSpPr>
          <p:nvPr>
            <p:ph type="dt" sz="half" idx="2"/>
          </p:nvPr>
        </p:nvSpPr>
        <p:spPr>
          <a:xfrm>
            <a:off x="6587067" y="6111875"/>
            <a:ext cx="4826000" cy="185738"/>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AC5591C4-5CCB-4469-BC80-0D582F3DE5F0}" type="datetime1">
              <a:rPr lang="fi-FI" smtClean="0"/>
              <a:t>26.4.2021</a:t>
            </a:fld>
            <a:endParaRPr lang="fi-FI" dirty="0"/>
          </a:p>
        </p:txBody>
      </p:sp>
      <p:sp>
        <p:nvSpPr>
          <p:cNvPr id="9" name="Slide Number Placeholder 8"/>
          <p:cNvSpPr>
            <a:spLocks noGrp="1"/>
          </p:cNvSpPr>
          <p:nvPr>
            <p:ph type="sldNum" sz="quarter" idx="4"/>
          </p:nvPr>
        </p:nvSpPr>
        <p:spPr>
          <a:xfrm>
            <a:off x="6587067" y="6297614"/>
            <a:ext cx="4826000" cy="161925"/>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865DB13D-24FD-0641-8100-A6CD964B88B6}" type="slidenum">
              <a:rPr lang="fi-FI"/>
              <a:pPr>
                <a:defRPr/>
              </a:pPr>
              <a:t>‹#›</a:t>
            </a:fld>
            <a:endParaRPr lang="fi-FI"/>
          </a:p>
        </p:txBody>
      </p:sp>
    </p:spTree>
    <p:extLst>
      <p:ext uri="{BB962C8B-B14F-4D97-AF65-F5344CB8AC3E}">
        <p14:creationId xmlns:p14="http://schemas.microsoft.com/office/powerpoint/2010/main" val="3133785548"/>
      </p:ext>
    </p:extLst>
  </p:cSld>
  <p:clrMap bg1="lt1" tx1="dk1" bg2="lt2" tx2="dk2" accent1="accent1" accent2="accent2" accent3="accent3" accent4="accent4" accent5="accent5" accent6="accent6" hlink="hlink" folHlink="folHlink"/>
  <p:sldLayoutIdLst>
    <p:sldLayoutId id="2147484837" r:id="rId1"/>
    <p:sldLayoutId id="2147484861" r:id="rId2"/>
    <p:sldLayoutId id="2147484839" r:id="rId3"/>
    <p:sldLayoutId id="2147484855" r:id="rId4"/>
    <p:sldLayoutId id="2147484821" r:id="rId5"/>
    <p:sldLayoutId id="2147484847" r:id="rId6"/>
    <p:sldLayoutId id="2147484860" r:id="rId7"/>
    <p:sldLayoutId id="2147484845" r:id="rId8"/>
    <p:sldLayoutId id="2147484850" r:id="rId9"/>
    <p:sldLayoutId id="2147484858" r:id="rId10"/>
    <p:sldLayoutId id="2147484848" r:id="rId11"/>
    <p:sldLayoutId id="2147484856" r:id="rId12"/>
    <p:sldLayoutId id="2147484859" r:id="rId13"/>
    <p:sldLayoutId id="2147484852" r:id="rId14"/>
    <p:sldLayoutId id="2147484857" r:id="rId15"/>
    <p:sldLayoutId id="2147484853" r:id="rId16"/>
    <p:sldLayoutId id="2147484854" r:id="rId17"/>
  </p:sldLayoutIdLst>
  <p:hf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hyperlink" Target="https://karvi.fi/korkeakoulutus/teema-ja-jarjestelmaarvioinnit/koulutusala-arvioinnit/" TargetMode="External"/><Relationship Id="rId2" Type="http://schemas.openxmlformats.org/officeDocument/2006/relationships/notesSlide" Target="../notesSlides/notesSlide16.xml"/><Relationship Id="rId1" Type="http://schemas.openxmlformats.org/officeDocument/2006/relationships/slideLayout" Target="../slideLayouts/slideLayout10.xml"/><Relationship Id="rId6" Type="http://schemas.openxmlformats.org/officeDocument/2006/relationships/hyperlink" Target="mailto:mira.huusko@karvi.fi" TargetMode="External"/><Relationship Id="rId5" Type="http://schemas.openxmlformats.org/officeDocument/2006/relationships/hyperlink" Target="https://karvi.fi/app/uploads/2020/01/KARVI_0220.pdf" TargetMode="External"/><Relationship Id="rId4" Type="http://schemas.openxmlformats.org/officeDocument/2006/relationships/hyperlink" Target="https://karvi.fi/app/uploads/2020/01/KARVI_0120.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8EA307F2-DDEB-4974-A638-AC2825E604AF}"/>
              </a:ext>
            </a:extLst>
          </p:cNvPr>
          <p:cNvSpPr>
            <a:spLocks noGrp="1"/>
          </p:cNvSpPr>
          <p:nvPr>
            <p:ph type="subTitle" idx="1"/>
          </p:nvPr>
        </p:nvSpPr>
        <p:spPr/>
        <p:txBody>
          <a:bodyPr>
            <a:normAutofit/>
          </a:bodyPr>
          <a:lstStyle/>
          <a:p>
            <a:endParaRPr lang="fi-FI" dirty="0"/>
          </a:p>
          <a:p>
            <a:endParaRPr lang="fi-FI" dirty="0"/>
          </a:p>
        </p:txBody>
      </p:sp>
      <p:sp>
        <p:nvSpPr>
          <p:cNvPr id="5" name="Otsikko 4">
            <a:extLst>
              <a:ext uri="{FF2B5EF4-FFF2-40B4-BE49-F238E27FC236}">
                <a16:creationId xmlns:a16="http://schemas.microsoft.com/office/drawing/2014/main" id="{82D369E2-46E8-46A7-AFAE-3142D2F64464}"/>
              </a:ext>
            </a:extLst>
          </p:cNvPr>
          <p:cNvSpPr>
            <a:spLocks noGrp="1"/>
          </p:cNvSpPr>
          <p:nvPr>
            <p:ph type="ctrTitle"/>
          </p:nvPr>
        </p:nvSpPr>
        <p:spPr>
          <a:xfrm>
            <a:off x="5107577" y="2470203"/>
            <a:ext cx="6768133" cy="3285138"/>
          </a:xfrm>
        </p:spPr>
        <p:txBody>
          <a:bodyPr/>
          <a:lstStyle/>
          <a:p>
            <a:r>
              <a:rPr lang="fi-FI" sz="4000" dirty="0"/>
              <a:t>Korkeakoulusta työelämään – näkökulmia koulutusalojen arviointien pohjalta</a:t>
            </a:r>
            <a:br>
              <a:rPr lang="fi-FI" sz="4000" dirty="0"/>
            </a:br>
            <a:br>
              <a:rPr lang="fi-FI" sz="4000" dirty="0"/>
            </a:br>
            <a:r>
              <a:rPr lang="fi-FI" sz="2400" b="0" dirty="0"/>
              <a:t>KT</a:t>
            </a:r>
            <a:r>
              <a:rPr lang="fi-FI" sz="2400" dirty="0"/>
              <a:t> </a:t>
            </a:r>
            <a:r>
              <a:rPr lang="fi-FI" sz="2400" b="0" dirty="0"/>
              <a:t>Mira Huusko, arviointiasiantuntija</a:t>
            </a:r>
            <a:br>
              <a:rPr lang="fi-FI" sz="2400" b="0" dirty="0"/>
            </a:br>
            <a:r>
              <a:rPr lang="fi-FI" sz="2400" b="0" dirty="0"/>
              <a:t>Jyväskylän yliopisto ma 26.4.2021</a:t>
            </a:r>
          </a:p>
        </p:txBody>
      </p:sp>
    </p:spTree>
    <p:extLst>
      <p:ext uri="{BB962C8B-B14F-4D97-AF65-F5344CB8AC3E}">
        <p14:creationId xmlns:p14="http://schemas.microsoft.com/office/powerpoint/2010/main" val="3937739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5747A01-6A92-40CB-A2C5-D1982C16BFB1}"/>
              </a:ext>
            </a:extLst>
          </p:cNvPr>
          <p:cNvGraphicFramePr>
            <a:graphicFrameLocks/>
          </p:cNvGraphicFramePr>
          <p:nvPr>
            <p:extLst>
              <p:ext uri="{D42A27DB-BD31-4B8C-83A1-F6EECF244321}">
                <p14:modId xmlns:p14="http://schemas.microsoft.com/office/powerpoint/2010/main" val="1977437201"/>
              </p:ext>
            </p:extLst>
          </p:nvPr>
        </p:nvGraphicFramePr>
        <p:xfrm>
          <a:off x="1985818" y="203200"/>
          <a:ext cx="8220364" cy="6520873"/>
        </p:xfrm>
        <a:graphic>
          <a:graphicData uri="http://schemas.openxmlformats.org/drawingml/2006/chart">
            <c:chart xmlns:c="http://schemas.openxmlformats.org/drawingml/2006/chart" xmlns:r="http://schemas.openxmlformats.org/officeDocument/2006/relationships" r:id="rId3"/>
          </a:graphicData>
        </a:graphic>
      </p:graphicFrame>
      <p:sp>
        <p:nvSpPr>
          <p:cNvPr id="3" name="Nuoli: Oikea 2">
            <a:extLst>
              <a:ext uri="{FF2B5EF4-FFF2-40B4-BE49-F238E27FC236}">
                <a16:creationId xmlns:a16="http://schemas.microsoft.com/office/drawing/2014/main" id="{8C95ED38-C879-4E1F-8D31-57ACF76664AB}"/>
              </a:ext>
            </a:extLst>
          </p:cNvPr>
          <p:cNvSpPr/>
          <p:nvPr/>
        </p:nvSpPr>
        <p:spPr>
          <a:xfrm rot="20722771">
            <a:off x="1083074" y="3740727"/>
            <a:ext cx="1224035" cy="443345"/>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4" name="Nuoli: Oikea 3">
            <a:extLst>
              <a:ext uri="{FF2B5EF4-FFF2-40B4-BE49-F238E27FC236}">
                <a16:creationId xmlns:a16="http://schemas.microsoft.com/office/drawing/2014/main" id="{57CDC286-ED75-4FB6-9538-4D86C0A4C051}"/>
              </a:ext>
            </a:extLst>
          </p:cNvPr>
          <p:cNvSpPr/>
          <p:nvPr/>
        </p:nvSpPr>
        <p:spPr>
          <a:xfrm rot="749333">
            <a:off x="2185793" y="1326727"/>
            <a:ext cx="1216854" cy="47087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90999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79606281-03D9-4E6E-8733-38A2E5C38C8C}"/>
              </a:ext>
            </a:extLst>
          </p:cNvPr>
          <p:cNvSpPr>
            <a:spLocks noGrp="1"/>
          </p:cNvSpPr>
          <p:nvPr>
            <p:ph type="ctrTitle"/>
          </p:nvPr>
        </p:nvSpPr>
        <p:spPr>
          <a:xfrm>
            <a:off x="312473" y="212252"/>
            <a:ext cx="10729383" cy="1195798"/>
          </a:xfrm>
        </p:spPr>
        <p:txBody>
          <a:bodyPr/>
          <a:lstStyle/>
          <a:p>
            <a:pPr>
              <a:defRPr sz="1400" b="0" i="0" u="none" strike="noStrike" kern="1200" spc="0" baseline="0">
                <a:solidFill>
                  <a:prstClr val="black">
                    <a:lumMod val="65000"/>
                    <a:lumOff val="35000"/>
                  </a:prstClr>
                </a:solidFill>
                <a:latin typeface="+mn-lt"/>
                <a:ea typeface="+mn-ea"/>
                <a:cs typeface="+mn-cs"/>
              </a:defRPr>
            </a:pPr>
            <a:r>
              <a:rPr lang="fi-FI" sz="2000" spc="0" dirty="0">
                <a:solidFill>
                  <a:schemeClr val="accent1"/>
                </a:solidFill>
              </a:rPr>
              <a:t>Yhteiskuntatieteellinen ala, Maistereiden uraseuranta</a:t>
            </a:r>
            <a:br>
              <a:rPr lang="fi-FI" sz="2000" spc="0" dirty="0">
                <a:solidFill>
                  <a:schemeClr val="accent1"/>
                </a:solidFill>
              </a:rPr>
            </a:br>
            <a:r>
              <a:rPr lang="fi-FI" sz="2000" spc="0" dirty="0">
                <a:solidFill>
                  <a:schemeClr val="accent1"/>
                </a:solidFill>
              </a:rPr>
              <a:t>Taidon tärkeys vastaajan nykyisessä työssä (n = 579)</a:t>
            </a:r>
            <a:br>
              <a:rPr lang="fi-FI" sz="2000" spc="0" dirty="0">
                <a:solidFill>
                  <a:prstClr val="black">
                    <a:lumMod val="65000"/>
                    <a:lumOff val="35000"/>
                  </a:prstClr>
                </a:solidFill>
              </a:rPr>
            </a:br>
            <a:endParaRPr lang="fi-FI" sz="2000" dirty="0"/>
          </a:p>
        </p:txBody>
      </p:sp>
      <p:sp>
        <p:nvSpPr>
          <p:cNvPr id="5" name="Päivämäärän paikkamerkki 4">
            <a:extLst>
              <a:ext uri="{FF2B5EF4-FFF2-40B4-BE49-F238E27FC236}">
                <a16:creationId xmlns:a16="http://schemas.microsoft.com/office/drawing/2014/main" id="{18B1133B-CB1F-4B7D-8172-908F4D833CA5}"/>
              </a:ext>
            </a:extLst>
          </p:cNvPr>
          <p:cNvSpPr>
            <a:spLocks noGrp="1"/>
          </p:cNvSpPr>
          <p:nvPr>
            <p:ph type="dt" sz="half" idx="15"/>
          </p:nvPr>
        </p:nvSpPr>
        <p:spPr/>
        <p:txBody>
          <a:bodyPr/>
          <a:lstStyle/>
          <a:p>
            <a:pPr>
              <a:defRPr/>
            </a:pPr>
            <a:fld id="{BACC866E-17CE-4BA3-AC10-2F2207232F9F}" type="datetime1">
              <a:rPr lang="fi-FI" smtClean="0"/>
              <a:t>26.4.2021</a:t>
            </a:fld>
            <a:endParaRPr lang="fi-FI"/>
          </a:p>
        </p:txBody>
      </p:sp>
      <p:sp>
        <p:nvSpPr>
          <p:cNvPr id="6" name="Dian numeron paikkamerkki 5">
            <a:extLst>
              <a:ext uri="{FF2B5EF4-FFF2-40B4-BE49-F238E27FC236}">
                <a16:creationId xmlns:a16="http://schemas.microsoft.com/office/drawing/2014/main" id="{3D190488-47C1-4A88-A106-EF3E37D95088}"/>
              </a:ext>
            </a:extLst>
          </p:cNvPr>
          <p:cNvSpPr>
            <a:spLocks noGrp="1"/>
          </p:cNvSpPr>
          <p:nvPr>
            <p:ph type="sldNum" sz="quarter" idx="17"/>
          </p:nvPr>
        </p:nvSpPr>
        <p:spPr/>
        <p:txBody>
          <a:bodyPr/>
          <a:lstStyle/>
          <a:p>
            <a:pPr>
              <a:defRPr/>
            </a:pPr>
            <a:fld id="{1C07628F-9402-FB47-93B5-FC3C3BFEEBE0}" type="slidenum">
              <a:rPr lang="fi-FI" smtClean="0"/>
              <a:pPr>
                <a:defRPr/>
              </a:pPr>
              <a:t>11</a:t>
            </a:fld>
            <a:endParaRPr lang="fi-FI"/>
          </a:p>
        </p:txBody>
      </p:sp>
      <p:graphicFrame>
        <p:nvGraphicFramePr>
          <p:cNvPr id="10" name="Chart 1">
            <a:extLst>
              <a:ext uri="{FF2B5EF4-FFF2-40B4-BE49-F238E27FC236}">
                <a16:creationId xmlns:a16="http://schemas.microsoft.com/office/drawing/2014/main" id="{033A2052-DEEF-44DE-B2E9-E923AE812905}"/>
              </a:ext>
            </a:extLst>
          </p:cNvPr>
          <p:cNvGraphicFramePr>
            <a:graphicFrameLocks/>
          </p:cNvGraphicFramePr>
          <p:nvPr>
            <p:extLst>
              <p:ext uri="{D42A27DB-BD31-4B8C-83A1-F6EECF244321}">
                <p14:modId xmlns:p14="http://schemas.microsoft.com/office/powerpoint/2010/main" val="2086480318"/>
              </p:ext>
            </p:extLst>
          </p:nvPr>
        </p:nvGraphicFramePr>
        <p:xfrm>
          <a:off x="1450110" y="600364"/>
          <a:ext cx="9356436" cy="6045384"/>
        </p:xfrm>
        <a:graphic>
          <a:graphicData uri="http://schemas.openxmlformats.org/drawingml/2006/chart">
            <c:chart xmlns:c="http://schemas.openxmlformats.org/drawingml/2006/chart" xmlns:r="http://schemas.openxmlformats.org/officeDocument/2006/relationships" r:id="rId3"/>
          </a:graphicData>
        </a:graphic>
      </p:graphicFrame>
      <p:sp>
        <p:nvSpPr>
          <p:cNvPr id="11" name="Nuoli: Oikea 10">
            <a:extLst>
              <a:ext uri="{FF2B5EF4-FFF2-40B4-BE49-F238E27FC236}">
                <a16:creationId xmlns:a16="http://schemas.microsoft.com/office/drawing/2014/main" id="{A8BEF6A7-B8DD-47C7-AC0E-1DFFC0216849}"/>
              </a:ext>
            </a:extLst>
          </p:cNvPr>
          <p:cNvSpPr/>
          <p:nvPr/>
        </p:nvSpPr>
        <p:spPr>
          <a:xfrm rot="20722771">
            <a:off x="602783" y="3509819"/>
            <a:ext cx="1224035" cy="443345"/>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2" name="Nuoli: Oikea 11">
            <a:extLst>
              <a:ext uri="{FF2B5EF4-FFF2-40B4-BE49-F238E27FC236}">
                <a16:creationId xmlns:a16="http://schemas.microsoft.com/office/drawing/2014/main" id="{297D6A5E-85EA-4AB2-BD0C-14E32D0F819B}"/>
              </a:ext>
            </a:extLst>
          </p:cNvPr>
          <p:cNvSpPr/>
          <p:nvPr/>
        </p:nvSpPr>
        <p:spPr>
          <a:xfrm rot="1110385">
            <a:off x="2329048" y="928020"/>
            <a:ext cx="1289785" cy="500339"/>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959182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26FFA780-B284-422C-A61E-5F814D5E585F}"/>
              </a:ext>
            </a:extLst>
          </p:cNvPr>
          <p:cNvSpPr>
            <a:spLocks noGrp="1"/>
          </p:cNvSpPr>
          <p:nvPr>
            <p:ph sz="quarter" idx="14"/>
          </p:nvPr>
        </p:nvSpPr>
        <p:spPr>
          <a:xfrm>
            <a:off x="721784" y="1436416"/>
            <a:ext cx="10729383" cy="4250891"/>
          </a:xfrm>
        </p:spPr>
        <p:txBody>
          <a:bodyPr/>
          <a:lstStyle/>
          <a:p>
            <a:pPr marL="342900" indent="-342900">
              <a:spcAft>
                <a:spcPts val="1200"/>
              </a:spcAft>
              <a:buFont typeface="Wingdings" panose="05000000000000000000" pitchFamily="2" charset="2"/>
              <a:buChar char="§"/>
            </a:pPr>
            <a:r>
              <a:rPr lang="fi-FI" sz="2000" dirty="0">
                <a:solidFill>
                  <a:srgbClr val="0D93D2"/>
                </a:solidFill>
                <a:latin typeface="+mn-lt"/>
              </a:rPr>
              <a:t>Humanistisilta </a:t>
            </a:r>
            <a:r>
              <a:rPr lang="fi-FI" sz="2000" dirty="0">
                <a:solidFill>
                  <a:schemeClr val="accent1"/>
                </a:solidFill>
                <a:latin typeface="+mn-lt"/>
              </a:rPr>
              <a:t>aloilta</a:t>
            </a:r>
            <a:r>
              <a:rPr lang="fi-FI" sz="2000" dirty="0">
                <a:solidFill>
                  <a:srgbClr val="0D93D2"/>
                </a:solidFill>
                <a:latin typeface="+mn-lt"/>
              </a:rPr>
              <a:t> </a:t>
            </a:r>
            <a:r>
              <a:rPr lang="fi-FI" sz="2000" b="0" dirty="0">
                <a:latin typeface="+mn-lt"/>
              </a:rPr>
              <a:t>valmistuneiden substanssiosaaminen on vahvaa ja valmistuneiden kyky kokonaisuuksien hahmottamiseen sekä kriittiseen ajatteluun on hyvä. Koulutus tuottaa monipuolista ja laaja-alaista osaamista, joka mahdollistaa joustavuuden työelämässä.</a:t>
            </a:r>
          </a:p>
          <a:p>
            <a:pPr marL="342900" indent="-342900">
              <a:spcAft>
                <a:spcPts val="1200"/>
              </a:spcAft>
              <a:buFont typeface="Wingdings" panose="05000000000000000000" pitchFamily="2" charset="2"/>
              <a:buChar char="§"/>
            </a:pPr>
            <a:r>
              <a:rPr lang="fi-FI" sz="2000" dirty="0">
                <a:solidFill>
                  <a:schemeClr val="accent1"/>
                </a:solidFill>
                <a:latin typeface="+mn-lt"/>
              </a:rPr>
              <a:t>Yhteiskuntatieteellisellä alalla </a:t>
            </a:r>
            <a:r>
              <a:rPr lang="fi-FI" sz="2000" b="0" dirty="0">
                <a:latin typeface="+mn-lt"/>
              </a:rPr>
              <a:t>työelämärelevanssi on hyvä. Opintojen antamat yleiset valmiudet, kuten laaja-alaisuus, analyysi- ja ongelmanratkaisutaidot sekä kriittinen ajattelu, vastaavat työnantajien toiveita sekä työelämän osaamistarpeita. </a:t>
            </a:r>
          </a:p>
          <a:p>
            <a:pPr marL="342900" indent="-342900">
              <a:spcAft>
                <a:spcPts val="1200"/>
              </a:spcAft>
              <a:buFont typeface="Wingdings" panose="05000000000000000000" pitchFamily="2" charset="2"/>
              <a:buChar char="§"/>
            </a:pPr>
            <a:r>
              <a:rPr lang="fi-FI" sz="2000" b="0" dirty="0"/>
              <a:t>Tarkastelluilla aloilla tunnistetaan tutkinnoissa substanssiosaamisen rinnalla yleisten valmiuksien vahvistaminen, kuten ryhmätyötaidot ja eettiset valmiudet.  </a:t>
            </a:r>
          </a:p>
          <a:p>
            <a:pPr marL="342900" indent="-342900">
              <a:spcAft>
                <a:spcPts val="1200"/>
              </a:spcAft>
              <a:buFont typeface="Wingdings" panose="05000000000000000000" pitchFamily="2" charset="2"/>
              <a:buChar char="§"/>
            </a:pPr>
            <a:r>
              <a:rPr lang="fi-FI" sz="2000" b="0" dirty="0"/>
              <a:t>Digitaalisen osaamisen taitojen kehittäminen pitäisi olla tavoitteena sekä tutkintokoulutuksessa että jatkuvassa oppimisessa. Myös kestävän kehityksen valmiuksiin ja kansainvälisyysosaamisen karttumiseen pitäisi kiinnittää huomiota. </a:t>
            </a:r>
            <a:br>
              <a:rPr lang="fi-FI" sz="2000" dirty="0">
                <a:latin typeface="Georgia" panose="02040502050405020303" pitchFamily="18" charset="0"/>
              </a:rPr>
            </a:br>
            <a:endParaRPr lang="fi-FI" sz="2000" dirty="0"/>
          </a:p>
        </p:txBody>
      </p:sp>
      <p:sp>
        <p:nvSpPr>
          <p:cNvPr id="11" name="Tekstiruutu 10">
            <a:extLst>
              <a:ext uri="{FF2B5EF4-FFF2-40B4-BE49-F238E27FC236}">
                <a16:creationId xmlns:a16="http://schemas.microsoft.com/office/drawing/2014/main" id="{3C983E54-E08E-4973-848B-3103130BDC69}"/>
              </a:ext>
            </a:extLst>
          </p:cNvPr>
          <p:cNvSpPr txBox="1"/>
          <p:nvPr/>
        </p:nvSpPr>
        <p:spPr>
          <a:xfrm>
            <a:off x="535938" y="333436"/>
            <a:ext cx="10848341" cy="786704"/>
          </a:xfrm>
          <a:prstGeom prst="homePlate">
            <a:avLst/>
          </a:prstGeom>
          <a:solidFill>
            <a:srgbClr val="0D93D2"/>
          </a:solidFill>
        </p:spPr>
        <p:txBody>
          <a:bodyPr wrap="square" lIns="144000" tIns="36000" rIns="72000" bIns="36000" rtlCol="0" anchor="ctr">
            <a:noAutofit/>
          </a:bodyPr>
          <a:lstStyle/>
          <a:p>
            <a:r>
              <a:rPr lang="fi-FI" b="1" dirty="0">
                <a:solidFill>
                  <a:schemeClr val="bg1"/>
                </a:solidFill>
              </a:rPr>
              <a:t>Koulutusaloilta valmistuneiden vahvuuksia</a:t>
            </a:r>
            <a:endParaRPr lang="fi-FI" b="1" dirty="0">
              <a:solidFill>
                <a:srgbClr val="FF0000"/>
              </a:solidFill>
            </a:endParaRPr>
          </a:p>
        </p:txBody>
      </p:sp>
    </p:spTree>
    <p:extLst>
      <p:ext uri="{BB962C8B-B14F-4D97-AF65-F5344CB8AC3E}">
        <p14:creationId xmlns:p14="http://schemas.microsoft.com/office/powerpoint/2010/main" val="2308590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547C97B3-AFB5-4EDF-BA16-E63D4BD94D83}"/>
              </a:ext>
            </a:extLst>
          </p:cNvPr>
          <p:cNvSpPr txBox="1"/>
          <p:nvPr/>
        </p:nvSpPr>
        <p:spPr>
          <a:xfrm>
            <a:off x="507547" y="1501500"/>
            <a:ext cx="11176906" cy="3662541"/>
          </a:xfrm>
          <a:prstGeom prst="rect">
            <a:avLst/>
          </a:prstGeom>
          <a:noFill/>
        </p:spPr>
        <p:txBody>
          <a:bodyPr wrap="square" lIns="0" tIns="0" rIns="0" bIns="0" rtlCol="0" anchor="t">
            <a:spAutoFit/>
          </a:bodyPr>
          <a:lstStyle/>
          <a:p>
            <a:pPr marL="342900" indent="-342900">
              <a:spcAft>
                <a:spcPts val="1200"/>
              </a:spcAft>
              <a:buFont typeface="Wingdings" panose="05000000000000000000" pitchFamily="2" charset="2"/>
              <a:buChar char="§"/>
            </a:pPr>
            <a:r>
              <a:rPr lang="fi-FI" sz="2000" b="1" dirty="0">
                <a:solidFill>
                  <a:schemeClr val="accent1"/>
                </a:solidFill>
              </a:rPr>
              <a:t>Humanistisella alalla </a:t>
            </a:r>
            <a:r>
              <a:rPr lang="fi-FI" sz="2000" dirty="0"/>
              <a:t>työelämärelevanssi tulee ottaa paremmin huomioon koulutuksen suunnittelussa ja opiskelijoiden ohjauksessa. Harjoittelumahdollisuuksia on lisättävä sekä kandidaatti- että maisterivaiheessa, samoin yhteistyötä alumnien kanssa. Opinnoissa on panostettava enemmän työelämätaitojen kehittämiseen.</a:t>
            </a:r>
          </a:p>
          <a:p>
            <a:pPr marL="342900" indent="-342900">
              <a:spcAft>
                <a:spcPts val="1200"/>
              </a:spcAft>
              <a:buFont typeface="Wingdings" panose="05000000000000000000" pitchFamily="2" charset="2"/>
              <a:buChar char="§"/>
            </a:pPr>
            <a:r>
              <a:rPr lang="fi-FI" sz="2000" b="1" dirty="0">
                <a:solidFill>
                  <a:schemeClr val="accent1"/>
                </a:solidFill>
              </a:rPr>
              <a:t>Osaamisen näkyväksi tekemisen ja sanoittamisen </a:t>
            </a:r>
            <a:r>
              <a:rPr lang="fi-FI" sz="2000" dirty="0"/>
              <a:t>harjoittelun tulee olla nykyistä systemaattisempaa opintojen alusta lähtien, jotta käsitys osaamisesta konkretisoituisi opiskelijalle itselleen opintojen eri vaiheissa. Osaamisen sanoittamisen harjoittelu auttaisi opiskelijoita suunnittelemaan paremmin opintojaan, arvioimaan oman osaamisensa kehittymistä sekä kuvaamaan paremmin osaamistaan hakeutuessaan työmarkkinoille. Osaamiskokonaisuuksien näkyväksi tekemiseen tulee varata aikaa ja resursseja kussakin korkeakoulussa. </a:t>
            </a:r>
          </a:p>
        </p:txBody>
      </p:sp>
      <p:sp>
        <p:nvSpPr>
          <p:cNvPr id="6" name="Otsikko 5">
            <a:extLst>
              <a:ext uri="{FF2B5EF4-FFF2-40B4-BE49-F238E27FC236}">
                <a16:creationId xmlns:a16="http://schemas.microsoft.com/office/drawing/2014/main" id="{27645018-1AD4-4121-84BF-D409B6D6AEBE}"/>
              </a:ext>
            </a:extLst>
          </p:cNvPr>
          <p:cNvSpPr>
            <a:spLocks noGrp="1"/>
          </p:cNvSpPr>
          <p:nvPr>
            <p:ph type="ctrTitle"/>
          </p:nvPr>
        </p:nvSpPr>
        <p:spPr/>
        <p:txBody>
          <a:bodyPr/>
          <a:lstStyle/>
          <a:p>
            <a:r>
              <a:rPr lang="fi-FI" dirty="0">
                <a:solidFill>
                  <a:schemeClr val="accent1"/>
                </a:solidFill>
              </a:rPr>
              <a:t>Mitä kannattaisi huomioida humanistisella alalla?</a:t>
            </a:r>
          </a:p>
        </p:txBody>
      </p:sp>
    </p:spTree>
    <p:extLst>
      <p:ext uri="{BB962C8B-B14F-4D97-AF65-F5344CB8AC3E}">
        <p14:creationId xmlns:p14="http://schemas.microsoft.com/office/powerpoint/2010/main" val="3133414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547C97B3-AFB5-4EDF-BA16-E63D4BD94D83}"/>
              </a:ext>
            </a:extLst>
          </p:cNvPr>
          <p:cNvSpPr txBox="1"/>
          <p:nvPr/>
        </p:nvSpPr>
        <p:spPr>
          <a:xfrm>
            <a:off x="507547" y="1501500"/>
            <a:ext cx="11176906" cy="2769989"/>
          </a:xfrm>
          <a:prstGeom prst="rect">
            <a:avLst/>
          </a:prstGeom>
          <a:noFill/>
        </p:spPr>
        <p:txBody>
          <a:bodyPr wrap="square" lIns="0" tIns="0" rIns="0" bIns="0" rtlCol="0" anchor="t">
            <a:spAutoFit/>
          </a:bodyPr>
          <a:lstStyle/>
          <a:p>
            <a:pPr marL="342900" indent="-342900">
              <a:spcAft>
                <a:spcPts val="1200"/>
              </a:spcAft>
              <a:buFont typeface="Wingdings" panose="05000000000000000000" pitchFamily="2" charset="2"/>
              <a:buChar char="§"/>
            </a:pPr>
            <a:r>
              <a:rPr lang="fi-FI" sz="2000" b="1" dirty="0">
                <a:solidFill>
                  <a:schemeClr val="accent1"/>
                </a:solidFill>
              </a:rPr>
              <a:t>Yhteiskuntatieteellisen alan </a:t>
            </a:r>
            <a:r>
              <a:rPr lang="fi-FI" sz="2000" dirty="0"/>
              <a:t>opiskelijoilla on haasteita nähdä tutkintojen työelämärelevanssia sekä tunnistaa omaa osaamistaan etenkin geneerisillä yhteiskuntatieteiden koulutusaloilla. Yhteiskuntatieteellisen alan tutkinnoilla näyttää olevan korkea työelämärelevanssi toisaalta juuri niiden geneerisyyden takia, mutta samaan aikaan opiskelijat pitävät geneerisyyttä siitä puuttuvan käytännönläheisyyden takia ongelmallisena. </a:t>
            </a:r>
          </a:p>
          <a:p>
            <a:pPr marL="342900" indent="-342900">
              <a:spcAft>
                <a:spcPts val="1200"/>
              </a:spcAft>
              <a:buFont typeface="Wingdings" panose="05000000000000000000" pitchFamily="2" charset="2"/>
              <a:buChar char="§"/>
            </a:pPr>
            <a:r>
              <a:rPr lang="fi-FI" sz="2000" dirty="0"/>
              <a:t>Tutkinto-ohjelmissa on tarpeellista kirkastaa tutkinto-ohjelman opiskelijalle tuottama osaaminen, tavoitellut taidot ja kuvata ne selkeästi tutkinto-ohjelman osaamistavoitteissa. </a:t>
            </a:r>
          </a:p>
          <a:p>
            <a:pPr marL="342900" indent="-342900">
              <a:spcAft>
                <a:spcPts val="1200"/>
              </a:spcAft>
              <a:buFont typeface="Wingdings" panose="05000000000000000000" pitchFamily="2" charset="2"/>
              <a:buChar char="§"/>
            </a:pPr>
            <a:r>
              <a:rPr lang="fi-FI" sz="2000" dirty="0"/>
              <a:t>Opiskelijoiden kykyä tunnistaa omaa osaamista tulee tukea paremmin.</a:t>
            </a:r>
          </a:p>
        </p:txBody>
      </p:sp>
      <p:sp>
        <p:nvSpPr>
          <p:cNvPr id="6" name="Otsikko 5">
            <a:extLst>
              <a:ext uri="{FF2B5EF4-FFF2-40B4-BE49-F238E27FC236}">
                <a16:creationId xmlns:a16="http://schemas.microsoft.com/office/drawing/2014/main" id="{27645018-1AD4-4121-84BF-D409B6D6AEBE}"/>
              </a:ext>
            </a:extLst>
          </p:cNvPr>
          <p:cNvSpPr>
            <a:spLocks noGrp="1"/>
          </p:cNvSpPr>
          <p:nvPr>
            <p:ph type="ctrTitle"/>
          </p:nvPr>
        </p:nvSpPr>
        <p:spPr/>
        <p:txBody>
          <a:bodyPr/>
          <a:lstStyle/>
          <a:p>
            <a:r>
              <a:rPr lang="fi-FI" dirty="0">
                <a:solidFill>
                  <a:schemeClr val="accent1"/>
                </a:solidFill>
              </a:rPr>
              <a:t>Mitä kannattaisi huomioida yhteiskuntatieteellisellä alalla?</a:t>
            </a:r>
          </a:p>
        </p:txBody>
      </p:sp>
    </p:spTree>
    <p:extLst>
      <p:ext uri="{BB962C8B-B14F-4D97-AF65-F5344CB8AC3E}">
        <p14:creationId xmlns:p14="http://schemas.microsoft.com/office/powerpoint/2010/main" val="1314756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5D9B4A-30DC-409D-BED9-224EAEA695F1}"/>
              </a:ext>
            </a:extLst>
          </p:cNvPr>
          <p:cNvSpPr>
            <a:spLocks noGrp="1"/>
          </p:cNvSpPr>
          <p:nvPr>
            <p:ph type="ctrTitle"/>
          </p:nvPr>
        </p:nvSpPr>
        <p:spPr/>
        <p:txBody>
          <a:bodyPr/>
          <a:lstStyle/>
          <a:p>
            <a:r>
              <a:rPr lang="fi-FI" dirty="0">
                <a:solidFill>
                  <a:schemeClr val="accent1"/>
                </a:solidFill>
              </a:rPr>
              <a:t>Vinkkejä valmistumisvaiheessa oleville opiskelijoille</a:t>
            </a:r>
          </a:p>
        </p:txBody>
      </p:sp>
      <p:sp>
        <p:nvSpPr>
          <p:cNvPr id="3" name="Sisällön paikkamerkki 2">
            <a:extLst>
              <a:ext uri="{FF2B5EF4-FFF2-40B4-BE49-F238E27FC236}">
                <a16:creationId xmlns:a16="http://schemas.microsoft.com/office/drawing/2014/main" id="{7E8D9EA2-E99E-4C06-832D-7845F0B0BBBE}"/>
              </a:ext>
            </a:extLst>
          </p:cNvPr>
          <p:cNvSpPr>
            <a:spLocks noGrp="1"/>
          </p:cNvSpPr>
          <p:nvPr>
            <p:ph sz="quarter" idx="14"/>
          </p:nvPr>
        </p:nvSpPr>
        <p:spPr>
          <a:xfrm>
            <a:off x="740832" y="1303554"/>
            <a:ext cx="10729383" cy="4250891"/>
          </a:xfrm>
        </p:spPr>
        <p:txBody>
          <a:bodyPr/>
          <a:lstStyle/>
          <a:p>
            <a:pPr marL="342900" indent="-342900">
              <a:buFont typeface="Wingdings" panose="05000000000000000000" pitchFamily="2" charset="2"/>
              <a:buChar char="§"/>
            </a:pPr>
            <a:r>
              <a:rPr lang="fi-FI" b="0" dirty="0"/>
              <a:t>Kannattaa miettiä, mitä on oppinut tutkinnosta, vapaa-ajan harrastuksista, ainejärjestö- ja ylioppilaskuntatoiminnasta, opintojen ohella tehdyistä töistä, kansainvälisestä liikkuvuusjaksosta, sivuaineista ja harjoittelusta.</a:t>
            </a:r>
          </a:p>
          <a:p>
            <a:r>
              <a:rPr lang="fi-FI" b="0" dirty="0"/>
              <a:t>	&lt;- Miten sanallistan omaa osaamistani? Mitä osaan, missä olen hyvä, mikä erottaa 	minut muista? </a:t>
            </a:r>
          </a:p>
          <a:p>
            <a:pPr marL="342900" indent="-342900">
              <a:buFont typeface="Wingdings" panose="05000000000000000000" pitchFamily="2" charset="2"/>
              <a:buChar char="§"/>
            </a:pPr>
            <a:r>
              <a:rPr lang="fi-FI" b="0" dirty="0"/>
              <a:t>Voisiko opittua tutkimusosaamista soveltaa myös muilla elämänalueilla: numerotiedon ymmärrys, monimutkaisten asioiden analysointikyky, eri kulttuurien ymmärtäminen?</a:t>
            </a:r>
          </a:p>
          <a:p>
            <a:pPr marL="342900" indent="-342900">
              <a:buFont typeface="Wingdings" panose="05000000000000000000" pitchFamily="2" charset="2"/>
              <a:buChar char="§"/>
            </a:pPr>
            <a:r>
              <a:rPr lang="fi-FI" b="0" dirty="0"/>
              <a:t>Kaikkea ei tarvitse osata valmistuttuaan: oppiminen jatkuu töissä sekä muussa elämässä esim. korkeakoulujen jatkuvan oppimisen tarjonnan kautta. Ensimmäisessä oman alan työpaikassa oppii yleensä paljon sellaista, mitä voi soveltaa tulevissa työpaikoissa.</a:t>
            </a:r>
          </a:p>
          <a:p>
            <a:pPr marL="342900" indent="-342900">
              <a:buFont typeface="Wingdings" panose="05000000000000000000" pitchFamily="2" charset="2"/>
              <a:buChar char="§"/>
            </a:pPr>
            <a:r>
              <a:rPr lang="fi-FI" b="0" dirty="0"/>
              <a:t>Ole aktiivinen somessa (LinkedIn, Twitter), jos se tuntuu sinusta luontevalta. </a:t>
            </a:r>
          </a:p>
          <a:p>
            <a:pPr marL="342900" indent="-342900">
              <a:buFont typeface="Wingdings" panose="05000000000000000000" pitchFamily="2" charset="2"/>
              <a:buChar char="§"/>
            </a:pPr>
            <a:r>
              <a:rPr lang="fi-FI" b="0" dirty="0"/>
              <a:t>Älä jätä opintoja roikkumaan! </a:t>
            </a:r>
          </a:p>
          <a:p>
            <a:pPr marL="342900" indent="-342900">
              <a:buFontTx/>
              <a:buChar char="-"/>
            </a:pPr>
            <a:endParaRPr lang="fi-FI" b="0" dirty="0"/>
          </a:p>
          <a:p>
            <a:pPr marL="342900" indent="-342900">
              <a:buFontTx/>
              <a:buChar char="-"/>
            </a:pPr>
            <a:endParaRPr lang="fi-FI" b="0" dirty="0"/>
          </a:p>
          <a:p>
            <a:pPr marL="342900" indent="-342900">
              <a:buFontTx/>
              <a:buChar char="-"/>
            </a:pPr>
            <a:endParaRPr lang="fi-FI" dirty="0"/>
          </a:p>
        </p:txBody>
      </p:sp>
      <p:sp>
        <p:nvSpPr>
          <p:cNvPr id="4" name="Päivämäärän paikkamerkki 3">
            <a:extLst>
              <a:ext uri="{FF2B5EF4-FFF2-40B4-BE49-F238E27FC236}">
                <a16:creationId xmlns:a16="http://schemas.microsoft.com/office/drawing/2014/main" id="{5CA2CCAA-8C00-474E-9427-6AF1BB50EA75}"/>
              </a:ext>
            </a:extLst>
          </p:cNvPr>
          <p:cNvSpPr>
            <a:spLocks noGrp="1"/>
          </p:cNvSpPr>
          <p:nvPr>
            <p:ph type="dt" sz="half" idx="15"/>
          </p:nvPr>
        </p:nvSpPr>
        <p:spPr/>
        <p:txBody>
          <a:bodyPr/>
          <a:lstStyle/>
          <a:p>
            <a:pPr>
              <a:defRPr/>
            </a:pPr>
            <a:fld id="{894D85A3-5928-4FA8-B074-1A44C471BF7F}" type="datetime1">
              <a:rPr lang="fi-FI" smtClean="0"/>
              <a:t>26.4.2021</a:t>
            </a:fld>
            <a:endParaRPr lang="fi-FI"/>
          </a:p>
        </p:txBody>
      </p:sp>
      <p:sp>
        <p:nvSpPr>
          <p:cNvPr id="5" name="Dian numeron paikkamerkki 4">
            <a:extLst>
              <a:ext uri="{FF2B5EF4-FFF2-40B4-BE49-F238E27FC236}">
                <a16:creationId xmlns:a16="http://schemas.microsoft.com/office/drawing/2014/main" id="{952A464A-E382-4F2F-94A6-FD205EE0C01F}"/>
              </a:ext>
            </a:extLst>
          </p:cNvPr>
          <p:cNvSpPr>
            <a:spLocks noGrp="1"/>
          </p:cNvSpPr>
          <p:nvPr>
            <p:ph type="sldNum" sz="quarter" idx="17"/>
          </p:nvPr>
        </p:nvSpPr>
        <p:spPr/>
        <p:txBody>
          <a:bodyPr/>
          <a:lstStyle/>
          <a:p>
            <a:pPr>
              <a:defRPr/>
            </a:pPr>
            <a:fld id="{1C07628F-9402-FB47-93B5-FC3C3BFEEBE0}" type="slidenum">
              <a:rPr lang="fi-FI" smtClean="0"/>
              <a:pPr>
                <a:defRPr/>
              </a:pPr>
              <a:t>15</a:t>
            </a:fld>
            <a:endParaRPr lang="fi-FI"/>
          </a:p>
        </p:txBody>
      </p:sp>
    </p:spTree>
    <p:extLst>
      <p:ext uri="{BB962C8B-B14F-4D97-AF65-F5344CB8AC3E}">
        <p14:creationId xmlns:p14="http://schemas.microsoft.com/office/powerpoint/2010/main" val="943999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F36083-D6F7-400E-91FC-E6D763411383}"/>
              </a:ext>
            </a:extLst>
          </p:cNvPr>
          <p:cNvSpPr>
            <a:spLocks noGrp="1"/>
          </p:cNvSpPr>
          <p:nvPr>
            <p:ph type="ctrTitle"/>
          </p:nvPr>
        </p:nvSpPr>
        <p:spPr/>
        <p:txBody>
          <a:bodyPr/>
          <a:lstStyle/>
          <a:p>
            <a:r>
              <a:rPr lang="fi-FI" dirty="0">
                <a:solidFill>
                  <a:schemeClr val="accent1"/>
                </a:solidFill>
              </a:rPr>
              <a:t>Lisätietoa</a:t>
            </a:r>
          </a:p>
        </p:txBody>
      </p:sp>
      <p:sp>
        <p:nvSpPr>
          <p:cNvPr id="3" name="Sisällön paikkamerkki 2">
            <a:extLst>
              <a:ext uri="{FF2B5EF4-FFF2-40B4-BE49-F238E27FC236}">
                <a16:creationId xmlns:a16="http://schemas.microsoft.com/office/drawing/2014/main" id="{571D4B7D-AF7A-4F54-AF32-8CC6A63D1ECF}"/>
              </a:ext>
            </a:extLst>
          </p:cNvPr>
          <p:cNvSpPr>
            <a:spLocks noGrp="1"/>
          </p:cNvSpPr>
          <p:nvPr>
            <p:ph sz="quarter" idx="14"/>
          </p:nvPr>
        </p:nvSpPr>
        <p:spPr/>
        <p:txBody>
          <a:bodyPr/>
          <a:lstStyle/>
          <a:p>
            <a:pPr marL="342900" indent="-342900">
              <a:buFontTx/>
              <a:buChar char="-"/>
            </a:pPr>
            <a:r>
              <a:rPr lang="fi-FI" b="0" dirty="0"/>
              <a:t>koulutusala-arvioinnit: </a:t>
            </a:r>
            <a:r>
              <a:rPr lang="fi-FI" b="0" dirty="0">
                <a:hlinkClick r:id="rId3"/>
              </a:rPr>
              <a:t>https://karvi.fi/korkeakoulutus/teema-ja-jarjestelmaarvioinnit/koulutusala-arvioinnit/</a:t>
            </a:r>
            <a:r>
              <a:rPr lang="fi-FI" b="0" dirty="0"/>
              <a:t> </a:t>
            </a:r>
          </a:p>
          <a:p>
            <a:pPr marL="342900" indent="-342900">
              <a:buFontTx/>
              <a:buChar char="-"/>
            </a:pPr>
            <a:r>
              <a:rPr lang="fi-FI" b="0" dirty="0"/>
              <a:t>Humanistisen koulutusalan arviointi: </a:t>
            </a:r>
            <a:r>
              <a:rPr lang="fi-FI" b="0" dirty="0">
                <a:hlinkClick r:id="rId4"/>
              </a:rPr>
              <a:t>https://karvi.fi/app/uploads/2020/01/KARVI_0120.pdf</a:t>
            </a:r>
            <a:r>
              <a:rPr lang="fi-FI" b="0" dirty="0"/>
              <a:t> </a:t>
            </a:r>
          </a:p>
          <a:p>
            <a:pPr marL="342900" indent="-342900">
              <a:buFontTx/>
              <a:buChar char="-"/>
            </a:pPr>
            <a:r>
              <a:rPr lang="fi-FI" b="0" dirty="0"/>
              <a:t>Yhteiskuntatieteellisen koulutusalan arviointi: </a:t>
            </a:r>
            <a:r>
              <a:rPr lang="fi-FI" b="0" dirty="0">
                <a:hlinkClick r:id="rId5"/>
              </a:rPr>
              <a:t>https://karvi.fi/app/uploads/2020/01/KARVI_0220.pdf</a:t>
            </a:r>
            <a:r>
              <a:rPr lang="fi-FI" b="0" dirty="0"/>
              <a:t> </a:t>
            </a:r>
          </a:p>
          <a:p>
            <a:pPr marL="342900" indent="-342900">
              <a:buFontTx/>
              <a:buChar char="-"/>
            </a:pPr>
            <a:r>
              <a:rPr lang="fi-FI" b="0" dirty="0">
                <a:hlinkClick r:id="rId6"/>
              </a:rPr>
              <a:t>mira.huusko@karvi.fi</a:t>
            </a:r>
            <a:r>
              <a:rPr lang="fi-FI" b="0" dirty="0"/>
              <a:t> </a:t>
            </a:r>
            <a:endParaRPr lang="fi-FI" dirty="0"/>
          </a:p>
        </p:txBody>
      </p:sp>
      <p:sp>
        <p:nvSpPr>
          <p:cNvPr id="4" name="Päivämäärän paikkamerkki 3">
            <a:extLst>
              <a:ext uri="{FF2B5EF4-FFF2-40B4-BE49-F238E27FC236}">
                <a16:creationId xmlns:a16="http://schemas.microsoft.com/office/drawing/2014/main" id="{D1E59DC4-8B84-48F3-AAFE-84FC3AA3A559}"/>
              </a:ext>
            </a:extLst>
          </p:cNvPr>
          <p:cNvSpPr>
            <a:spLocks noGrp="1"/>
          </p:cNvSpPr>
          <p:nvPr>
            <p:ph type="dt" sz="half" idx="15"/>
          </p:nvPr>
        </p:nvSpPr>
        <p:spPr/>
        <p:txBody>
          <a:bodyPr/>
          <a:lstStyle/>
          <a:p>
            <a:pPr>
              <a:defRPr/>
            </a:pPr>
            <a:fld id="{894D85A3-5928-4FA8-B074-1A44C471BF7F}" type="datetime1">
              <a:rPr lang="fi-FI" smtClean="0"/>
              <a:t>26.4.2021</a:t>
            </a:fld>
            <a:endParaRPr lang="fi-FI" dirty="0"/>
          </a:p>
        </p:txBody>
      </p:sp>
      <p:sp>
        <p:nvSpPr>
          <p:cNvPr id="5" name="Dian numeron paikkamerkki 4">
            <a:extLst>
              <a:ext uri="{FF2B5EF4-FFF2-40B4-BE49-F238E27FC236}">
                <a16:creationId xmlns:a16="http://schemas.microsoft.com/office/drawing/2014/main" id="{AD06D59B-FC8F-4BA8-9A15-43873A31E4D9}"/>
              </a:ext>
            </a:extLst>
          </p:cNvPr>
          <p:cNvSpPr>
            <a:spLocks noGrp="1"/>
          </p:cNvSpPr>
          <p:nvPr>
            <p:ph type="sldNum" sz="quarter" idx="17"/>
          </p:nvPr>
        </p:nvSpPr>
        <p:spPr/>
        <p:txBody>
          <a:bodyPr/>
          <a:lstStyle/>
          <a:p>
            <a:pPr>
              <a:defRPr/>
            </a:pPr>
            <a:fld id="{1C07628F-9402-FB47-93B5-FC3C3BFEEBE0}" type="slidenum">
              <a:rPr lang="fi-FI" smtClean="0"/>
              <a:pPr>
                <a:defRPr/>
              </a:pPr>
              <a:t>16</a:t>
            </a:fld>
            <a:endParaRPr lang="fi-FI"/>
          </a:p>
        </p:txBody>
      </p:sp>
    </p:spTree>
    <p:extLst>
      <p:ext uri="{BB962C8B-B14F-4D97-AF65-F5344CB8AC3E}">
        <p14:creationId xmlns:p14="http://schemas.microsoft.com/office/powerpoint/2010/main" val="3685146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A86EE57-08C5-4559-869F-DA7B3C71AD20}"/>
              </a:ext>
            </a:extLst>
          </p:cNvPr>
          <p:cNvSpPr txBox="1">
            <a:spLocks/>
          </p:cNvSpPr>
          <p:nvPr/>
        </p:nvSpPr>
        <p:spPr>
          <a:xfrm>
            <a:off x="3804108" y="3868844"/>
            <a:ext cx="7633149" cy="856872"/>
          </a:xfrm>
          <a:prstGeom prst="rect">
            <a:avLst/>
          </a:prstGeom>
        </p:spPr>
        <p:txBody>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a:lstStyle>
          <a:p>
            <a:pPr algn="l"/>
            <a:endParaRPr lang="fi-FI" b="1" dirty="0">
              <a:latin typeface="Vinkel Rg" panose="020B0502040202010108" pitchFamily="34" charset="0"/>
            </a:endParaRPr>
          </a:p>
        </p:txBody>
      </p:sp>
      <p:sp>
        <p:nvSpPr>
          <p:cNvPr id="2" name="Suorakulmio 1">
            <a:extLst>
              <a:ext uri="{FF2B5EF4-FFF2-40B4-BE49-F238E27FC236}">
                <a16:creationId xmlns:a16="http://schemas.microsoft.com/office/drawing/2014/main" id="{0F797FF4-6E2B-4469-B81F-2326C805FECF}"/>
              </a:ext>
            </a:extLst>
          </p:cNvPr>
          <p:cNvSpPr/>
          <p:nvPr/>
        </p:nvSpPr>
        <p:spPr>
          <a:xfrm>
            <a:off x="794268" y="2972219"/>
            <a:ext cx="2410581" cy="17932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fi-FI" sz="2800" b="1" dirty="0">
                <a:solidFill>
                  <a:schemeClr val="tx2"/>
                </a:solidFill>
              </a:rPr>
              <a:t>Arvioinnissa tarkasteltiin</a:t>
            </a:r>
          </a:p>
        </p:txBody>
      </p:sp>
      <p:sp>
        <p:nvSpPr>
          <p:cNvPr id="10" name="Suorakulmio 9">
            <a:extLst>
              <a:ext uri="{FF2B5EF4-FFF2-40B4-BE49-F238E27FC236}">
                <a16:creationId xmlns:a16="http://schemas.microsoft.com/office/drawing/2014/main" id="{E202591A-6BF8-49BE-9519-9E6340A67C27}"/>
              </a:ext>
            </a:extLst>
          </p:cNvPr>
          <p:cNvSpPr/>
          <p:nvPr/>
        </p:nvSpPr>
        <p:spPr>
          <a:xfrm>
            <a:off x="641684" y="1085904"/>
            <a:ext cx="2334630" cy="149818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fi-FI" sz="2800" b="1" dirty="0">
                <a:solidFill>
                  <a:schemeClr val="bg1"/>
                </a:solidFill>
              </a:rPr>
              <a:t>Arvioinnin tarkoitus oli</a:t>
            </a:r>
          </a:p>
        </p:txBody>
      </p:sp>
      <p:sp>
        <p:nvSpPr>
          <p:cNvPr id="12" name="Suorakulmio 11">
            <a:extLst>
              <a:ext uri="{FF2B5EF4-FFF2-40B4-BE49-F238E27FC236}">
                <a16:creationId xmlns:a16="http://schemas.microsoft.com/office/drawing/2014/main" id="{104FA49A-02D1-4197-ABA4-791869897D67}"/>
              </a:ext>
            </a:extLst>
          </p:cNvPr>
          <p:cNvSpPr/>
          <p:nvPr/>
        </p:nvSpPr>
        <p:spPr>
          <a:xfrm>
            <a:off x="3642153" y="927055"/>
            <a:ext cx="7985607" cy="1815882"/>
          </a:xfrm>
          <a:prstGeom prst="rect">
            <a:avLst/>
          </a:prstGeom>
          <a:solidFill>
            <a:srgbClr val="0D93D2">
              <a:alpha val="80000"/>
            </a:srgbClr>
          </a:solidFill>
        </p:spPr>
        <p:txBody>
          <a:bodyPr wrap="square">
            <a:spAutoFit/>
          </a:bodyPr>
          <a:lstStyle/>
          <a:p>
            <a:r>
              <a:rPr lang="fi-FI" sz="2800" dirty="0">
                <a:solidFill>
                  <a:schemeClr val="bg1"/>
                </a:solidFill>
              </a:rPr>
              <a:t>   	tuottaa kokonaiskuva ja tietoa alan 	</a:t>
            </a:r>
            <a:r>
              <a:rPr lang="fi-FI" sz="2800" b="1" dirty="0">
                <a:solidFill>
                  <a:schemeClr val="bg1"/>
                </a:solidFill>
              </a:rPr>
              <a:t>koulutustarjonnan tilasta</a:t>
            </a:r>
            <a:r>
              <a:rPr lang="fi-FI" sz="2800" dirty="0">
                <a:solidFill>
                  <a:schemeClr val="bg1"/>
                </a:solidFill>
              </a:rPr>
              <a:t>, tutkintojen 	</a:t>
            </a:r>
            <a:r>
              <a:rPr lang="fi-FI" sz="2800" b="1" dirty="0">
                <a:solidFill>
                  <a:schemeClr val="bg1"/>
                </a:solidFill>
              </a:rPr>
              <a:t>osaamislähtöisyydestä</a:t>
            </a:r>
            <a:r>
              <a:rPr lang="fi-FI" sz="2800" dirty="0">
                <a:solidFill>
                  <a:schemeClr val="bg1"/>
                </a:solidFill>
              </a:rPr>
              <a:t> </a:t>
            </a:r>
            <a:r>
              <a:rPr lang="fi-FI" sz="2800" b="1" dirty="0">
                <a:solidFill>
                  <a:schemeClr val="bg1"/>
                </a:solidFill>
              </a:rPr>
              <a:t>ja työelämä-	relevanssista.</a:t>
            </a:r>
            <a:endParaRPr lang="fi-FI" sz="2800" dirty="0">
              <a:solidFill>
                <a:schemeClr val="bg1"/>
              </a:solidFill>
            </a:endParaRPr>
          </a:p>
        </p:txBody>
      </p:sp>
      <p:sp>
        <p:nvSpPr>
          <p:cNvPr id="13" name="Suorakulmio 12">
            <a:extLst>
              <a:ext uri="{FF2B5EF4-FFF2-40B4-BE49-F238E27FC236}">
                <a16:creationId xmlns:a16="http://schemas.microsoft.com/office/drawing/2014/main" id="{D2EF428B-7ED2-40E6-8317-2039CAE3A600}"/>
              </a:ext>
            </a:extLst>
          </p:cNvPr>
          <p:cNvSpPr/>
          <p:nvPr/>
        </p:nvSpPr>
        <p:spPr>
          <a:xfrm>
            <a:off x="3642153" y="3429000"/>
            <a:ext cx="7984113" cy="2246769"/>
          </a:xfrm>
          <a:prstGeom prst="rect">
            <a:avLst/>
          </a:prstGeom>
          <a:solidFill>
            <a:srgbClr val="0D93D2">
              <a:alpha val="80000"/>
            </a:srgbClr>
          </a:solidFill>
        </p:spPr>
        <p:txBody>
          <a:bodyPr wrap="square">
            <a:spAutoFit/>
          </a:bodyPr>
          <a:lstStyle/>
          <a:p>
            <a:r>
              <a:rPr lang="fi-FI" sz="2800" dirty="0">
                <a:solidFill>
                  <a:schemeClr val="bg1"/>
                </a:solidFill>
              </a:rPr>
              <a:t>	koulutusalan </a:t>
            </a:r>
            <a:r>
              <a:rPr lang="fi-FI" sz="2800" b="1" dirty="0">
                <a:solidFill>
                  <a:schemeClr val="bg1"/>
                </a:solidFill>
              </a:rPr>
              <a:t>vahvuuksia ja 	kehittämis-	tarpeita </a:t>
            </a:r>
            <a:r>
              <a:rPr lang="fi-FI" sz="2800" dirty="0">
                <a:solidFill>
                  <a:schemeClr val="bg1"/>
                </a:solidFill>
              </a:rPr>
              <a:t>sekä korkeakoulujen ja korkeakoulu-	järjestelmän kykyä </a:t>
            </a:r>
            <a:r>
              <a:rPr lang="fi-FI" sz="2800" b="1" dirty="0">
                <a:solidFill>
                  <a:schemeClr val="bg1"/>
                </a:solidFill>
              </a:rPr>
              <a:t>kehittää 	koulutustarjontaa </a:t>
            </a:r>
            <a:r>
              <a:rPr lang="fi-FI" sz="2800" dirty="0">
                <a:solidFill>
                  <a:schemeClr val="bg1"/>
                </a:solidFill>
              </a:rPr>
              <a:t>sekä </a:t>
            </a:r>
            <a:r>
              <a:rPr lang="fi-FI" sz="2800" b="1" dirty="0">
                <a:solidFill>
                  <a:schemeClr val="bg1"/>
                </a:solidFill>
              </a:rPr>
              <a:t>osaamista</a:t>
            </a:r>
            <a:r>
              <a:rPr lang="fi-FI" sz="2800" dirty="0">
                <a:solidFill>
                  <a:schemeClr val="bg1"/>
                </a:solidFill>
              </a:rPr>
              <a:t> 	tulevaisuuden toimintaympäristössä. </a:t>
            </a:r>
          </a:p>
        </p:txBody>
      </p:sp>
      <p:sp>
        <p:nvSpPr>
          <p:cNvPr id="6" name="Suorakulmio 5">
            <a:extLst>
              <a:ext uri="{FF2B5EF4-FFF2-40B4-BE49-F238E27FC236}">
                <a16:creationId xmlns:a16="http://schemas.microsoft.com/office/drawing/2014/main" id="{798BF4B8-451F-4C17-9BEE-37354D70FE18}"/>
              </a:ext>
            </a:extLst>
          </p:cNvPr>
          <p:cNvSpPr/>
          <p:nvPr/>
        </p:nvSpPr>
        <p:spPr>
          <a:xfrm>
            <a:off x="714705" y="929200"/>
            <a:ext cx="2222083" cy="954107"/>
          </a:xfrm>
          <a:prstGeom prst="rect">
            <a:avLst/>
          </a:prstGeom>
        </p:spPr>
        <p:txBody>
          <a:bodyPr wrap="none">
            <a:spAutoFit/>
          </a:bodyPr>
          <a:lstStyle/>
          <a:p>
            <a:r>
              <a:rPr lang="fi-FI" sz="2800" b="1" dirty="0">
                <a:solidFill>
                  <a:schemeClr val="tx2"/>
                </a:solidFill>
              </a:rPr>
              <a:t>Arvioinnin </a:t>
            </a:r>
          </a:p>
          <a:p>
            <a:r>
              <a:rPr lang="fi-FI" sz="2800" b="1" dirty="0">
                <a:solidFill>
                  <a:schemeClr val="tx2"/>
                </a:solidFill>
              </a:rPr>
              <a:t>tarkoitus oli</a:t>
            </a:r>
          </a:p>
        </p:txBody>
      </p:sp>
    </p:spTree>
    <p:extLst>
      <p:ext uri="{BB962C8B-B14F-4D97-AF65-F5344CB8AC3E}">
        <p14:creationId xmlns:p14="http://schemas.microsoft.com/office/powerpoint/2010/main" val="2264832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E3B95C-F907-4945-A7F7-19ACAC6601CC}"/>
              </a:ext>
            </a:extLst>
          </p:cNvPr>
          <p:cNvSpPr>
            <a:spLocks noGrp="1"/>
          </p:cNvSpPr>
          <p:nvPr>
            <p:ph type="ctrTitle"/>
          </p:nvPr>
        </p:nvSpPr>
        <p:spPr>
          <a:xfrm>
            <a:off x="731308" y="396240"/>
            <a:ext cx="10729383" cy="1195798"/>
          </a:xfrm>
        </p:spPr>
        <p:txBody>
          <a:bodyPr/>
          <a:lstStyle/>
          <a:p>
            <a:r>
              <a:rPr lang="fi-FI" dirty="0">
                <a:solidFill>
                  <a:schemeClr val="accent1"/>
                </a:solidFill>
              </a:rPr>
              <a:t>Arviointikysymykset</a:t>
            </a:r>
          </a:p>
        </p:txBody>
      </p:sp>
      <p:sp>
        <p:nvSpPr>
          <p:cNvPr id="10" name="Sisällön paikkamerkki 2">
            <a:extLst>
              <a:ext uri="{FF2B5EF4-FFF2-40B4-BE49-F238E27FC236}">
                <a16:creationId xmlns:a16="http://schemas.microsoft.com/office/drawing/2014/main" id="{4D20AC4F-0CB1-450D-9CF4-778DD8B5715B}"/>
              </a:ext>
            </a:extLst>
          </p:cNvPr>
          <p:cNvSpPr>
            <a:spLocks noGrp="1"/>
          </p:cNvSpPr>
          <p:nvPr>
            <p:ph sz="quarter" idx="14"/>
          </p:nvPr>
        </p:nvSpPr>
        <p:spPr>
          <a:xfrm>
            <a:off x="721784" y="1487424"/>
            <a:ext cx="10729383" cy="3285971"/>
          </a:xfrm>
        </p:spPr>
        <p:txBody>
          <a:bodyPr/>
          <a:lstStyle/>
          <a:p>
            <a:pPr marL="342900" lvl="0" indent="-342900">
              <a:buFont typeface="Wingdings" panose="05000000000000000000" pitchFamily="2" charset="2"/>
              <a:buChar char="§"/>
            </a:pPr>
            <a:r>
              <a:rPr lang="fi-FI" sz="2800" b="0" dirty="0"/>
              <a:t>Millainen alan korkeakoulutuksen koulutustarjonnan nykytila on? </a:t>
            </a:r>
          </a:p>
          <a:p>
            <a:pPr marL="342900" lvl="0" indent="-342900">
              <a:buFont typeface="Wingdings" panose="05000000000000000000" pitchFamily="2" charset="2"/>
              <a:buChar char="§"/>
            </a:pPr>
            <a:r>
              <a:rPr lang="fi-FI" sz="2800" b="0" dirty="0"/>
              <a:t>Millaiseen tietopohjaan koulutustarjonnan kehittäminen perustuu? </a:t>
            </a:r>
          </a:p>
          <a:p>
            <a:pPr marL="342900" lvl="0" indent="-342900">
              <a:buFont typeface="Wingdings" panose="05000000000000000000" pitchFamily="2" charset="2"/>
              <a:buChar char="§"/>
            </a:pPr>
            <a:r>
              <a:rPr lang="fi-FI" sz="2800" b="0" dirty="0"/>
              <a:t>Millaisia koulutustarjonnan kehittämisen prosesseja ja verkostoja alalla on? </a:t>
            </a:r>
          </a:p>
          <a:p>
            <a:endParaRPr lang="fi-FI" dirty="0"/>
          </a:p>
          <a:p>
            <a:r>
              <a:rPr lang="fi-FI" sz="2800" b="0" dirty="0">
                <a:solidFill>
                  <a:schemeClr val="accent1"/>
                </a:solidFill>
              </a:rPr>
              <a:t>&lt;- Tässä esityksessä keskityn humanistisen ja yhteiskuntatieteellisen alan yliopistotutkintojen tuottamaan osaamiseen ja työelämävalmiuksiin, en koko aineistoon tai kaikkiin esiteltyihin arviointikysymyksiin. </a:t>
            </a:r>
          </a:p>
        </p:txBody>
      </p:sp>
    </p:spTree>
    <p:extLst>
      <p:ext uri="{BB962C8B-B14F-4D97-AF65-F5344CB8AC3E}">
        <p14:creationId xmlns:p14="http://schemas.microsoft.com/office/powerpoint/2010/main" val="19462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29F061-ADDE-4360-9C57-1D57A6959392}"/>
              </a:ext>
            </a:extLst>
          </p:cNvPr>
          <p:cNvSpPr>
            <a:spLocks noGrp="1"/>
          </p:cNvSpPr>
          <p:nvPr>
            <p:ph type="ctrTitle"/>
          </p:nvPr>
        </p:nvSpPr>
        <p:spPr>
          <a:xfrm>
            <a:off x="721785" y="381000"/>
            <a:ext cx="10729383" cy="1195798"/>
          </a:xfrm>
        </p:spPr>
        <p:txBody>
          <a:bodyPr lIns="0" tIns="0" rIns="0" bIns="0" anchor="t" anchorCtr="0">
            <a:normAutofit/>
          </a:bodyPr>
          <a:lstStyle/>
          <a:p>
            <a:r>
              <a:rPr lang="fi-FI" dirty="0">
                <a:solidFill>
                  <a:schemeClr val="accent1"/>
                </a:solidFill>
              </a:rPr>
              <a:t>Koulutusala-arviointien tiedonkeruuseen osallistuivat</a:t>
            </a:r>
          </a:p>
        </p:txBody>
      </p:sp>
      <p:pic>
        <p:nvPicPr>
          <p:cNvPr id="8" name="Kuva 7">
            <a:extLst>
              <a:ext uri="{FF2B5EF4-FFF2-40B4-BE49-F238E27FC236}">
                <a16:creationId xmlns:a16="http://schemas.microsoft.com/office/drawing/2014/main" id="{20FA1663-2C32-4FFC-81B4-7EB764316D6F}"/>
              </a:ext>
            </a:extLst>
          </p:cNvPr>
          <p:cNvPicPr>
            <a:picLocks noChangeAspect="1"/>
          </p:cNvPicPr>
          <p:nvPr/>
        </p:nvPicPr>
        <p:blipFill>
          <a:blip r:embed="rId3"/>
          <a:stretch>
            <a:fillRect/>
          </a:stretch>
        </p:blipFill>
        <p:spPr>
          <a:xfrm>
            <a:off x="774698" y="1441836"/>
            <a:ext cx="3949701" cy="4551259"/>
          </a:xfrm>
          <a:prstGeom prst="rect">
            <a:avLst/>
          </a:prstGeom>
          <a:noFill/>
        </p:spPr>
      </p:pic>
      <p:sp>
        <p:nvSpPr>
          <p:cNvPr id="13" name="Date Placeholder 3">
            <a:extLst>
              <a:ext uri="{FF2B5EF4-FFF2-40B4-BE49-F238E27FC236}">
                <a16:creationId xmlns:a16="http://schemas.microsoft.com/office/drawing/2014/main" id="{933A8C24-8809-4EBC-B1B8-44196A7D23BC}"/>
              </a:ext>
            </a:extLst>
          </p:cNvPr>
          <p:cNvSpPr>
            <a:spLocks noGrp="1"/>
          </p:cNvSpPr>
          <p:nvPr>
            <p:ph type="dt" sz="half" idx="15"/>
          </p:nvPr>
        </p:nvSpPr>
        <p:spPr>
          <a:xfrm>
            <a:off x="6587067" y="6298084"/>
            <a:ext cx="4826000" cy="185738"/>
          </a:xfrm>
        </p:spPr>
        <p:txBody>
          <a:bodyPr/>
          <a:lstStyle/>
          <a:p>
            <a:pPr>
              <a:spcAft>
                <a:spcPts val="600"/>
              </a:spcAft>
              <a:defRPr/>
            </a:pPr>
            <a:fld id="{894D85A3-5928-4FA8-B074-1A44C471BF7F}" type="datetime1">
              <a:rPr lang="fi-FI" smtClean="0"/>
              <a:pPr>
                <a:spcAft>
                  <a:spcPts val="600"/>
                </a:spcAft>
                <a:defRPr/>
              </a:pPr>
              <a:t>26.4.2021</a:t>
            </a:fld>
            <a:endParaRPr lang="fi-FI"/>
          </a:p>
        </p:txBody>
      </p:sp>
      <p:sp>
        <p:nvSpPr>
          <p:cNvPr id="15" name="Slide Number Placeholder 4">
            <a:extLst>
              <a:ext uri="{FF2B5EF4-FFF2-40B4-BE49-F238E27FC236}">
                <a16:creationId xmlns:a16="http://schemas.microsoft.com/office/drawing/2014/main" id="{5741F9DD-342F-43A0-AD62-DF6E43A81786}"/>
              </a:ext>
            </a:extLst>
          </p:cNvPr>
          <p:cNvSpPr>
            <a:spLocks noGrp="1"/>
          </p:cNvSpPr>
          <p:nvPr>
            <p:ph type="sldNum" sz="quarter" idx="17"/>
          </p:nvPr>
        </p:nvSpPr>
        <p:spPr>
          <a:xfrm>
            <a:off x="6587067" y="6483823"/>
            <a:ext cx="4826000" cy="161925"/>
          </a:xfrm>
        </p:spPr>
        <p:txBody>
          <a:bodyPr/>
          <a:lstStyle/>
          <a:p>
            <a:pPr>
              <a:spcAft>
                <a:spcPts val="600"/>
              </a:spcAft>
              <a:defRPr/>
            </a:pPr>
            <a:fld id="{1C07628F-9402-FB47-93B5-FC3C3BFEEBE0}" type="slidenum">
              <a:rPr lang="fi-FI"/>
              <a:pPr>
                <a:spcAft>
                  <a:spcPts val="600"/>
                </a:spcAft>
                <a:defRPr/>
              </a:pPr>
              <a:t>4</a:t>
            </a:fld>
            <a:endParaRPr lang="fi-FI"/>
          </a:p>
        </p:txBody>
      </p:sp>
      <p:sp>
        <p:nvSpPr>
          <p:cNvPr id="3" name="Tekstiruutu 2">
            <a:extLst>
              <a:ext uri="{FF2B5EF4-FFF2-40B4-BE49-F238E27FC236}">
                <a16:creationId xmlns:a16="http://schemas.microsoft.com/office/drawing/2014/main" id="{BD48C883-9FF5-4536-95CC-1C9CB6297A0B}"/>
              </a:ext>
            </a:extLst>
          </p:cNvPr>
          <p:cNvSpPr txBox="1"/>
          <p:nvPr/>
        </p:nvSpPr>
        <p:spPr>
          <a:xfrm>
            <a:off x="5927834" y="1531533"/>
            <a:ext cx="5107167" cy="1846659"/>
          </a:xfrm>
          <a:prstGeom prst="rect">
            <a:avLst/>
          </a:prstGeom>
          <a:noFill/>
        </p:spPr>
        <p:txBody>
          <a:bodyPr wrap="none" lIns="0" tIns="0" rIns="0" bIns="0" rtlCol="0">
            <a:spAutoFit/>
          </a:bodyPr>
          <a:lstStyle/>
          <a:p>
            <a:r>
              <a:rPr lang="fi-FI" sz="2000" b="1" dirty="0"/>
              <a:t>Humanistinen ala</a:t>
            </a:r>
          </a:p>
          <a:p>
            <a:pPr marL="342900" indent="-342900">
              <a:buFontTx/>
              <a:buChar char="-"/>
            </a:pPr>
            <a:r>
              <a:rPr lang="fi-FI" sz="2000" dirty="0"/>
              <a:t>8 yliopistoa, 4 ammattikorkeakoulua</a:t>
            </a:r>
          </a:p>
          <a:p>
            <a:pPr marL="342900" indent="-342900">
              <a:buFontTx/>
              <a:buChar char="-"/>
            </a:pPr>
            <a:r>
              <a:rPr lang="fi-FI" sz="2000" dirty="0"/>
              <a:t>127 tutkinto-ohjelmaa</a:t>
            </a:r>
          </a:p>
          <a:p>
            <a:pPr marL="342900" indent="-342900">
              <a:buFontTx/>
              <a:buChar char="-"/>
            </a:pPr>
            <a:r>
              <a:rPr lang="fi-FI" sz="2000" dirty="0"/>
              <a:t>22 osallistujaa alakohtaiseen fokusryhmä-</a:t>
            </a:r>
          </a:p>
          <a:p>
            <a:r>
              <a:rPr lang="fi-FI" sz="2000" dirty="0"/>
              <a:t>     haastatteluun </a:t>
            </a:r>
          </a:p>
          <a:p>
            <a:r>
              <a:rPr lang="fi-FI" sz="2000" dirty="0"/>
              <a:t>- 	40 osallistujaa kehittämisseminaariin</a:t>
            </a:r>
          </a:p>
        </p:txBody>
      </p:sp>
      <p:sp>
        <p:nvSpPr>
          <p:cNvPr id="9" name="Tekstiruutu 8">
            <a:extLst>
              <a:ext uri="{FF2B5EF4-FFF2-40B4-BE49-F238E27FC236}">
                <a16:creationId xmlns:a16="http://schemas.microsoft.com/office/drawing/2014/main" id="{98A396C7-040D-4FF4-9E1C-7A0C253C545C}"/>
              </a:ext>
            </a:extLst>
          </p:cNvPr>
          <p:cNvSpPr txBox="1"/>
          <p:nvPr/>
        </p:nvSpPr>
        <p:spPr>
          <a:xfrm>
            <a:off x="5927834" y="3760920"/>
            <a:ext cx="4626266" cy="2154436"/>
          </a:xfrm>
          <a:prstGeom prst="rect">
            <a:avLst/>
          </a:prstGeom>
          <a:noFill/>
        </p:spPr>
        <p:txBody>
          <a:bodyPr wrap="none" lIns="0" tIns="0" rIns="0" bIns="0" rtlCol="0">
            <a:spAutoFit/>
          </a:bodyPr>
          <a:lstStyle/>
          <a:p>
            <a:r>
              <a:rPr lang="fi-FI" sz="2000" b="1" dirty="0"/>
              <a:t>Yhteiskuntatieteellinen ala</a:t>
            </a:r>
          </a:p>
          <a:p>
            <a:pPr marL="342900" indent="-342900">
              <a:buFontTx/>
              <a:buChar char="-"/>
            </a:pPr>
            <a:r>
              <a:rPr lang="fi-FI" sz="2000" dirty="0"/>
              <a:t>8 yliopistoa</a:t>
            </a:r>
          </a:p>
          <a:p>
            <a:pPr marL="342900" indent="-342900">
              <a:buFontTx/>
              <a:buChar char="-"/>
            </a:pPr>
            <a:r>
              <a:rPr lang="fi-FI" sz="2000" dirty="0"/>
              <a:t>88  tutkinto-ohjelmaa</a:t>
            </a:r>
          </a:p>
          <a:p>
            <a:pPr marL="342900" indent="-342900">
              <a:buFontTx/>
              <a:buChar char="-"/>
            </a:pPr>
            <a:r>
              <a:rPr lang="fi-FI" sz="2000" dirty="0"/>
              <a:t>16 osallistujaa alakohtaiseen </a:t>
            </a:r>
          </a:p>
          <a:p>
            <a:r>
              <a:rPr lang="fi-FI" sz="2000" dirty="0"/>
              <a:t>      fokusryhmähaastatteluun</a:t>
            </a:r>
          </a:p>
          <a:p>
            <a:r>
              <a:rPr lang="fi-FI" sz="2000" dirty="0"/>
              <a:t>- 	27 osallistujaa kehittämisseminaariin</a:t>
            </a:r>
          </a:p>
          <a:p>
            <a:endParaRPr lang="fi-FI" sz="2000" b="1" dirty="0"/>
          </a:p>
        </p:txBody>
      </p:sp>
    </p:spTree>
    <p:extLst>
      <p:ext uri="{BB962C8B-B14F-4D97-AF65-F5344CB8AC3E}">
        <p14:creationId xmlns:p14="http://schemas.microsoft.com/office/powerpoint/2010/main" val="3034839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D88F2B90-6799-4001-B8DC-29F47C631033}"/>
              </a:ext>
            </a:extLst>
          </p:cNvPr>
          <p:cNvSpPr txBox="1"/>
          <p:nvPr/>
        </p:nvSpPr>
        <p:spPr>
          <a:xfrm>
            <a:off x="535938" y="333436"/>
            <a:ext cx="10848341" cy="786704"/>
          </a:xfrm>
          <a:prstGeom prst="homePlate">
            <a:avLst/>
          </a:prstGeom>
          <a:solidFill>
            <a:srgbClr val="0D93D2"/>
          </a:solidFill>
        </p:spPr>
        <p:txBody>
          <a:bodyPr wrap="square" lIns="144000" tIns="36000" rIns="72000" bIns="36000" rtlCol="0" anchor="ctr">
            <a:noAutofit/>
          </a:bodyPr>
          <a:lstStyle/>
          <a:p>
            <a:r>
              <a:rPr lang="fi-FI" b="1" dirty="0">
                <a:solidFill>
                  <a:schemeClr val="bg1"/>
                </a:solidFill>
              </a:rPr>
              <a:t>Arvioinnin vaiheet ja aineistot</a:t>
            </a:r>
            <a:endParaRPr lang="fi-FI" b="1" dirty="0">
              <a:solidFill>
                <a:srgbClr val="FF0000"/>
              </a:solidFill>
            </a:endParaRPr>
          </a:p>
        </p:txBody>
      </p:sp>
      <p:pic>
        <p:nvPicPr>
          <p:cNvPr id="5" name="Kuva 4">
            <a:extLst>
              <a:ext uri="{FF2B5EF4-FFF2-40B4-BE49-F238E27FC236}">
                <a16:creationId xmlns:a16="http://schemas.microsoft.com/office/drawing/2014/main" id="{03856004-7970-4DA5-8123-DFC819182C21}"/>
              </a:ext>
            </a:extLst>
          </p:cNvPr>
          <p:cNvPicPr>
            <a:picLocks noChangeAspect="1"/>
          </p:cNvPicPr>
          <p:nvPr/>
        </p:nvPicPr>
        <p:blipFill>
          <a:blip r:embed="rId3"/>
          <a:stretch>
            <a:fillRect/>
          </a:stretch>
        </p:blipFill>
        <p:spPr>
          <a:xfrm>
            <a:off x="233244" y="2025000"/>
            <a:ext cx="11748549" cy="3153972"/>
          </a:xfrm>
          <a:prstGeom prst="rect">
            <a:avLst/>
          </a:prstGeom>
        </p:spPr>
      </p:pic>
    </p:spTree>
    <p:extLst>
      <p:ext uri="{BB962C8B-B14F-4D97-AF65-F5344CB8AC3E}">
        <p14:creationId xmlns:p14="http://schemas.microsoft.com/office/powerpoint/2010/main" val="1190367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isällön paikkamerkki 5">
            <a:extLst>
              <a:ext uri="{FF2B5EF4-FFF2-40B4-BE49-F238E27FC236}">
                <a16:creationId xmlns:a16="http://schemas.microsoft.com/office/drawing/2014/main" id="{0389FF00-41DA-4E73-B824-C1748E10C6D5}"/>
              </a:ext>
            </a:extLst>
          </p:cNvPr>
          <p:cNvPicPr>
            <a:picLocks noGrp="1" noChangeAspect="1"/>
          </p:cNvPicPr>
          <p:nvPr>
            <p:ph sz="quarter" idx="14"/>
          </p:nvPr>
        </p:nvPicPr>
        <p:blipFill>
          <a:blip r:embed="rId3"/>
          <a:stretch>
            <a:fillRect/>
          </a:stretch>
        </p:blipFill>
        <p:spPr>
          <a:xfrm>
            <a:off x="1156553" y="1170432"/>
            <a:ext cx="9213617" cy="5687568"/>
          </a:xfrm>
          <a:prstGeom prst="rect">
            <a:avLst/>
          </a:prstGeom>
        </p:spPr>
      </p:pic>
      <p:sp>
        <p:nvSpPr>
          <p:cNvPr id="2" name="Otsikko 1">
            <a:extLst>
              <a:ext uri="{FF2B5EF4-FFF2-40B4-BE49-F238E27FC236}">
                <a16:creationId xmlns:a16="http://schemas.microsoft.com/office/drawing/2014/main" id="{949F082A-4A78-4E4B-81F1-AF8C3898EF21}"/>
              </a:ext>
            </a:extLst>
          </p:cNvPr>
          <p:cNvSpPr>
            <a:spLocks noGrp="1"/>
          </p:cNvSpPr>
          <p:nvPr>
            <p:ph type="ctrTitle"/>
          </p:nvPr>
        </p:nvSpPr>
        <p:spPr/>
        <p:txBody>
          <a:bodyPr/>
          <a:lstStyle/>
          <a:p>
            <a:r>
              <a:rPr lang="fi-FI" dirty="0">
                <a:solidFill>
                  <a:schemeClr val="accent1"/>
                </a:solidFill>
              </a:rPr>
              <a:t>Ansiotulot neljällä koulutusalalla 10 vuotta opintojen aloittamisen jälkeen </a:t>
            </a:r>
          </a:p>
        </p:txBody>
      </p:sp>
      <p:sp>
        <p:nvSpPr>
          <p:cNvPr id="4" name="Päivämäärän paikkamerkki 3">
            <a:extLst>
              <a:ext uri="{FF2B5EF4-FFF2-40B4-BE49-F238E27FC236}">
                <a16:creationId xmlns:a16="http://schemas.microsoft.com/office/drawing/2014/main" id="{A8C2995B-341E-4F40-8049-1D371DD301F4}"/>
              </a:ext>
            </a:extLst>
          </p:cNvPr>
          <p:cNvSpPr>
            <a:spLocks noGrp="1"/>
          </p:cNvSpPr>
          <p:nvPr>
            <p:ph type="dt" sz="half" idx="15"/>
          </p:nvPr>
        </p:nvSpPr>
        <p:spPr/>
        <p:txBody>
          <a:bodyPr/>
          <a:lstStyle/>
          <a:p>
            <a:pPr>
              <a:defRPr/>
            </a:pPr>
            <a:fld id="{894D85A3-5928-4FA8-B074-1A44C471BF7F}" type="datetime1">
              <a:rPr lang="fi-FI" smtClean="0"/>
              <a:t>26.4.2021</a:t>
            </a:fld>
            <a:endParaRPr lang="fi-FI"/>
          </a:p>
        </p:txBody>
      </p:sp>
      <p:sp>
        <p:nvSpPr>
          <p:cNvPr id="5" name="Dian numeron paikkamerkki 4">
            <a:extLst>
              <a:ext uri="{FF2B5EF4-FFF2-40B4-BE49-F238E27FC236}">
                <a16:creationId xmlns:a16="http://schemas.microsoft.com/office/drawing/2014/main" id="{C73D32AD-692A-4009-AA30-155217F3A837}"/>
              </a:ext>
            </a:extLst>
          </p:cNvPr>
          <p:cNvSpPr>
            <a:spLocks noGrp="1"/>
          </p:cNvSpPr>
          <p:nvPr>
            <p:ph type="sldNum" sz="quarter" idx="17"/>
          </p:nvPr>
        </p:nvSpPr>
        <p:spPr/>
        <p:txBody>
          <a:bodyPr/>
          <a:lstStyle/>
          <a:p>
            <a:pPr>
              <a:defRPr/>
            </a:pPr>
            <a:fld id="{1C07628F-9402-FB47-93B5-FC3C3BFEEBE0}" type="slidenum">
              <a:rPr lang="fi-FI" smtClean="0"/>
              <a:pPr>
                <a:defRPr/>
              </a:pPr>
              <a:t>6</a:t>
            </a:fld>
            <a:endParaRPr lang="fi-FI"/>
          </a:p>
        </p:txBody>
      </p:sp>
    </p:spTree>
    <p:extLst>
      <p:ext uri="{BB962C8B-B14F-4D97-AF65-F5344CB8AC3E}">
        <p14:creationId xmlns:p14="http://schemas.microsoft.com/office/powerpoint/2010/main" val="2402633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E79A32-3110-4FD4-AB44-EF6471F0A5E2}"/>
              </a:ext>
            </a:extLst>
          </p:cNvPr>
          <p:cNvSpPr>
            <a:spLocks noGrp="1"/>
          </p:cNvSpPr>
          <p:nvPr>
            <p:ph type="ctrTitle"/>
          </p:nvPr>
        </p:nvSpPr>
        <p:spPr/>
        <p:txBody>
          <a:bodyPr/>
          <a:lstStyle/>
          <a:p>
            <a:r>
              <a:rPr lang="fi-FI" sz="4800" dirty="0"/>
              <a:t>Valmistuneiden työelämäosaaminen arvioinnin pohjalta</a:t>
            </a:r>
          </a:p>
        </p:txBody>
      </p:sp>
      <p:pic>
        <p:nvPicPr>
          <p:cNvPr id="6" name="Kuva 5">
            <a:extLst>
              <a:ext uri="{FF2B5EF4-FFF2-40B4-BE49-F238E27FC236}">
                <a16:creationId xmlns:a16="http://schemas.microsoft.com/office/drawing/2014/main" id="{172FFE2F-3AED-4A24-BCA6-FE9A6129E81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006088" y="2700872"/>
            <a:ext cx="9185912" cy="4157128"/>
          </a:xfrm>
          <a:prstGeom prst="rect">
            <a:avLst/>
          </a:prstGeom>
        </p:spPr>
      </p:pic>
      <p:sp>
        <p:nvSpPr>
          <p:cNvPr id="7" name="Tekstiruutu 6">
            <a:extLst>
              <a:ext uri="{FF2B5EF4-FFF2-40B4-BE49-F238E27FC236}">
                <a16:creationId xmlns:a16="http://schemas.microsoft.com/office/drawing/2014/main" id="{A57015A7-9059-4DB1-87B0-9C1CEC7A3028}"/>
              </a:ext>
            </a:extLst>
          </p:cNvPr>
          <p:cNvSpPr txBox="1"/>
          <p:nvPr/>
        </p:nvSpPr>
        <p:spPr>
          <a:xfrm>
            <a:off x="8931564" y="2843981"/>
            <a:ext cx="3102291" cy="169277"/>
          </a:xfrm>
          <a:prstGeom prst="rect">
            <a:avLst/>
          </a:prstGeom>
          <a:noFill/>
        </p:spPr>
        <p:txBody>
          <a:bodyPr wrap="square" lIns="0" tIns="0" rIns="0" bIns="0" rtlCol="0">
            <a:spAutoFit/>
          </a:bodyPr>
          <a:lstStyle/>
          <a:p>
            <a:pPr algn="r"/>
            <a:r>
              <a:rPr lang="fi-FI" sz="1100" dirty="0">
                <a:solidFill>
                  <a:schemeClr val="tx1">
                    <a:lumMod val="65000"/>
                    <a:lumOff val="35000"/>
                  </a:schemeClr>
                </a:solidFill>
              </a:rPr>
              <a:t>Kuva: ESB Professional/Shutterstock.com</a:t>
            </a:r>
          </a:p>
        </p:txBody>
      </p:sp>
      <p:sp>
        <p:nvSpPr>
          <p:cNvPr id="3" name="Alaotsikko 2">
            <a:extLst>
              <a:ext uri="{FF2B5EF4-FFF2-40B4-BE49-F238E27FC236}">
                <a16:creationId xmlns:a16="http://schemas.microsoft.com/office/drawing/2014/main" id="{E0BC108B-C418-4428-8610-96BC4F77C956}"/>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1862733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039FDCE-1E27-4438-BEF6-B33A628612B8}"/>
              </a:ext>
            </a:extLst>
          </p:cNvPr>
          <p:cNvSpPr>
            <a:spLocks noGrp="1"/>
          </p:cNvSpPr>
          <p:nvPr>
            <p:ph type="ctrTitle"/>
          </p:nvPr>
        </p:nvSpPr>
        <p:spPr/>
        <p:txBody>
          <a:bodyPr/>
          <a:lstStyle/>
          <a:p>
            <a:r>
              <a:rPr lang="fi-FI" dirty="0">
                <a:solidFill>
                  <a:schemeClr val="accent1"/>
                </a:solidFill>
              </a:rPr>
              <a:t>												</a:t>
            </a:r>
          </a:p>
        </p:txBody>
      </p:sp>
      <p:sp>
        <p:nvSpPr>
          <p:cNvPr id="13" name="Sisällön paikkamerkki 12">
            <a:extLst>
              <a:ext uri="{FF2B5EF4-FFF2-40B4-BE49-F238E27FC236}">
                <a16:creationId xmlns:a16="http://schemas.microsoft.com/office/drawing/2014/main" id="{541084E6-A7D5-4C1D-8FAD-D8DEDEF19CC2}"/>
              </a:ext>
            </a:extLst>
          </p:cNvPr>
          <p:cNvSpPr>
            <a:spLocks noGrp="1"/>
          </p:cNvSpPr>
          <p:nvPr>
            <p:ph sz="quarter" idx="14"/>
          </p:nvPr>
        </p:nvSpPr>
        <p:spPr>
          <a:xfrm>
            <a:off x="5820937" y="415957"/>
            <a:ext cx="5630231" cy="4250891"/>
          </a:xfrm>
        </p:spPr>
        <p:txBody>
          <a:bodyPr/>
          <a:lstStyle/>
          <a:p>
            <a:r>
              <a:rPr lang="fi-FI" sz="3600" dirty="0">
                <a:solidFill>
                  <a:schemeClr val="accent1"/>
                </a:solidFill>
              </a:rPr>
              <a:t>Humanistinen ala</a:t>
            </a:r>
          </a:p>
          <a:p>
            <a:pPr marL="342900" indent="-342900">
              <a:buFontTx/>
              <a:buChar char="-"/>
            </a:pPr>
            <a:r>
              <a:rPr lang="fi-FI" sz="2000" b="0" dirty="0"/>
              <a:t>Tutkintojen tuottama työelämäosaamisen tärkeys tutkintotason vastaajien (n = 127) mukaan: osaamisesta korostuivat kriittinen ajattelu, ongelmanratkaisu- ja analyysitaidot, tiedonhankinnan taidot sekä kyky uuden oppimiseen.</a:t>
            </a:r>
          </a:p>
          <a:p>
            <a:pPr marL="342900" indent="-342900">
              <a:buFontTx/>
              <a:buChar char="-"/>
            </a:pPr>
            <a:r>
              <a:rPr lang="fi-FI" sz="2000" b="0" dirty="0"/>
              <a:t>Tutkinnon tuottamiksi vahvuuksiksi nostettiin tutkimusosaaminen, kriittisyys, viestintätaidot eri kielillä, kokonaisvaltaisuus, vuorovaikutus- ja ihmissuhdetaidot sekä teoriaosaaminen.</a:t>
            </a:r>
          </a:p>
          <a:p>
            <a:pPr marL="342900" indent="-342900">
              <a:buFontTx/>
              <a:buChar char="-"/>
            </a:pPr>
            <a:r>
              <a:rPr lang="fi-FI" sz="2000" b="0" dirty="0"/>
              <a:t>Osaamisen heikkouksina tuotiin esille puutteet taloushallinnon ja liiketalouden osaami­sessa, digitaalisissa ja tietoteknisissä taidoissa, työelämäyhteyksissä sekä oman osaami­sen tunnistamisessa. Lisäksi mainittiin kieliosaamisen kaventuminen. </a:t>
            </a:r>
          </a:p>
        </p:txBody>
      </p:sp>
      <p:sp>
        <p:nvSpPr>
          <p:cNvPr id="5" name="Päivämäärän paikkamerkki 4">
            <a:extLst>
              <a:ext uri="{FF2B5EF4-FFF2-40B4-BE49-F238E27FC236}">
                <a16:creationId xmlns:a16="http://schemas.microsoft.com/office/drawing/2014/main" id="{A70598C8-1C2B-4E4E-89A8-5A3AE007C947}"/>
              </a:ext>
            </a:extLst>
          </p:cNvPr>
          <p:cNvSpPr>
            <a:spLocks noGrp="1"/>
          </p:cNvSpPr>
          <p:nvPr>
            <p:ph type="dt" sz="half" idx="15"/>
          </p:nvPr>
        </p:nvSpPr>
        <p:spPr/>
        <p:txBody>
          <a:bodyPr/>
          <a:lstStyle/>
          <a:p>
            <a:pPr>
              <a:defRPr/>
            </a:pPr>
            <a:fld id="{BACC866E-17CE-4BA3-AC10-2F2207232F9F}" type="datetime1">
              <a:rPr lang="fi-FI" smtClean="0"/>
              <a:t>26.4.2021</a:t>
            </a:fld>
            <a:endParaRPr lang="fi-FI"/>
          </a:p>
        </p:txBody>
      </p:sp>
      <p:sp>
        <p:nvSpPr>
          <p:cNvPr id="6" name="Dian numeron paikkamerkki 5">
            <a:extLst>
              <a:ext uri="{FF2B5EF4-FFF2-40B4-BE49-F238E27FC236}">
                <a16:creationId xmlns:a16="http://schemas.microsoft.com/office/drawing/2014/main" id="{CF158ECC-F23C-44C4-9E77-A3A664130DEF}"/>
              </a:ext>
            </a:extLst>
          </p:cNvPr>
          <p:cNvSpPr>
            <a:spLocks noGrp="1"/>
          </p:cNvSpPr>
          <p:nvPr>
            <p:ph type="sldNum" sz="quarter" idx="17"/>
          </p:nvPr>
        </p:nvSpPr>
        <p:spPr/>
        <p:txBody>
          <a:bodyPr/>
          <a:lstStyle/>
          <a:p>
            <a:pPr>
              <a:defRPr/>
            </a:pPr>
            <a:fld id="{1C07628F-9402-FB47-93B5-FC3C3BFEEBE0}" type="slidenum">
              <a:rPr lang="fi-FI" smtClean="0"/>
              <a:pPr>
                <a:defRPr/>
              </a:pPr>
              <a:t>8</a:t>
            </a:fld>
            <a:endParaRPr lang="fi-FI" dirty="0"/>
          </a:p>
        </p:txBody>
      </p:sp>
      <p:pic>
        <p:nvPicPr>
          <p:cNvPr id="10" name="Kuva 9">
            <a:extLst>
              <a:ext uri="{FF2B5EF4-FFF2-40B4-BE49-F238E27FC236}">
                <a16:creationId xmlns:a16="http://schemas.microsoft.com/office/drawing/2014/main" id="{7975635D-6E19-4921-883F-668BDBD5D5FB}"/>
              </a:ext>
            </a:extLst>
          </p:cNvPr>
          <p:cNvPicPr>
            <a:picLocks noChangeAspect="1"/>
          </p:cNvPicPr>
          <p:nvPr/>
        </p:nvPicPr>
        <p:blipFill>
          <a:blip r:embed="rId3"/>
          <a:stretch>
            <a:fillRect/>
          </a:stretch>
        </p:blipFill>
        <p:spPr>
          <a:xfrm>
            <a:off x="190707" y="0"/>
            <a:ext cx="5630230" cy="8202250"/>
          </a:xfrm>
          <a:prstGeom prst="rect">
            <a:avLst/>
          </a:prstGeom>
        </p:spPr>
      </p:pic>
    </p:spTree>
    <p:extLst>
      <p:ext uri="{BB962C8B-B14F-4D97-AF65-F5344CB8AC3E}">
        <p14:creationId xmlns:p14="http://schemas.microsoft.com/office/powerpoint/2010/main" val="1024799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isällön paikkamerkki 6">
            <a:extLst>
              <a:ext uri="{FF2B5EF4-FFF2-40B4-BE49-F238E27FC236}">
                <a16:creationId xmlns:a16="http://schemas.microsoft.com/office/drawing/2014/main" id="{BBDFAFC4-3A18-4F79-BE58-5E3100F261DE}"/>
              </a:ext>
            </a:extLst>
          </p:cNvPr>
          <p:cNvPicPr>
            <a:picLocks noChangeAspect="1"/>
          </p:cNvPicPr>
          <p:nvPr/>
        </p:nvPicPr>
        <p:blipFill>
          <a:blip r:embed="rId3"/>
          <a:stretch>
            <a:fillRect/>
          </a:stretch>
        </p:blipFill>
        <p:spPr>
          <a:xfrm>
            <a:off x="339274" y="0"/>
            <a:ext cx="5430373" cy="6858000"/>
          </a:xfrm>
          <a:prstGeom prst="rect">
            <a:avLst/>
          </a:prstGeom>
        </p:spPr>
      </p:pic>
      <p:sp>
        <p:nvSpPr>
          <p:cNvPr id="5" name="Sisällön paikkamerkki 4">
            <a:extLst>
              <a:ext uri="{FF2B5EF4-FFF2-40B4-BE49-F238E27FC236}">
                <a16:creationId xmlns:a16="http://schemas.microsoft.com/office/drawing/2014/main" id="{843D522D-7369-44CD-8AF5-DEEFBE215BAF}"/>
              </a:ext>
            </a:extLst>
          </p:cNvPr>
          <p:cNvSpPr>
            <a:spLocks noGrp="1"/>
          </p:cNvSpPr>
          <p:nvPr>
            <p:ph sz="quarter" idx="14"/>
          </p:nvPr>
        </p:nvSpPr>
        <p:spPr>
          <a:xfrm>
            <a:off x="6020795" y="646331"/>
            <a:ext cx="5430373" cy="4250891"/>
          </a:xfrm>
        </p:spPr>
        <p:txBody>
          <a:bodyPr/>
          <a:lstStyle/>
          <a:p>
            <a:r>
              <a:rPr lang="fi-FI" sz="3600" dirty="0">
                <a:solidFill>
                  <a:schemeClr val="accent1"/>
                </a:solidFill>
              </a:rPr>
              <a:t>Yhteiskuntatieteet</a:t>
            </a:r>
          </a:p>
          <a:p>
            <a:pPr marL="342900" indent="-342900">
              <a:buFontTx/>
              <a:buChar char="-"/>
            </a:pPr>
            <a:r>
              <a:rPr lang="fi-FI" sz="2000" b="0" dirty="0"/>
              <a:t>Työelämävalmiuden tärkeys tutkintotason vastaajien mukaan (n = 88): osaamisessa korostuivat ongelmanratkaisu- ja analyysitaidot, kriittinen ajattelu, kyky uuden oppimiseen sekä yhteiskunnan ja politiikan periaatteiden ymmärtäminen.</a:t>
            </a:r>
          </a:p>
          <a:p>
            <a:pPr marL="342900" indent="-342900">
              <a:buFontTx/>
              <a:buChar char="-"/>
            </a:pPr>
            <a:r>
              <a:rPr lang="fi-FI" sz="2000" b="0" dirty="0"/>
              <a:t>Tutkintojen vahvuuksina pidettiin monitieteisyyttä ja laaja-alaisuutta, tutkinnon työelämäyhteydet ja työelämälähtöisyys.</a:t>
            </a:r>
          </a:p>
          <a:p>
            <a:pPr marL="342900" indent="-342900">
              <a:buFontTx/>
              <a:buChar char="-"/>
            </a:pPr>
            <a:r>
              <a:rPr lang="fi-FI" sz="2000" b="0" dirty="0"/>
              <a:t>Samoja asioita osa vastaajina piti myös tutkintojen heikkouksina.  </a:t>
            </a:r>
          </a:p>
          <a:p>
            <a:pPr marL="342900" indent="-342900">
              <a:buFontTx/>
              <a:buChar char="-"/>
            </a:pPr>
            <a:endParaRPr lang="fi-FI" sz="2000" b="0" dirty="0"/>
          </a:p>
          <a:p>
            <a:pPr marL="342900" indent="-342900">
              <a:buFontTx/>
              <a:buChar char="-"/>
            </a:pPr>
            <a:endParaRPr lang="fi-FI" sz="2000" dirty="0"/>
          </a:p>
        </p:txBody>
      </p:sp>
    </p:spTree>
    <p:extLst>
      <p:ext uri="{BB962C8B-B14F-4D97-AF65-F5344CB8AC3E}">
        <p14:creationId xmlns:p14="http://schemas.microsoft.com/office/powerpoint/2010/main" val="3791495320"/>
      </p:ext>
    </p:extLst>
  </p:cSld>
  <p:clrMapOvr>
    <a:masterClrMapping/>
  </p:clrMapOvr>
</p:sld>
</file>

<file path=ppt/theme/theme1.xml><?xml version="1.0" encoding="utf-8"?>
<a:theme xmlns:a="http://schemas.openxmlformats.org/drawingml/2006/main" name="KARVI_FI_2015">
  <a:themeElements>
    <a:clrScheme name="Mukautettu 1">
      <a:dk1>
        <a:sysClr val="windowText" lastClr="000000"/>
      </a:dk1>
      <a:lt1>
        <a:srgbClr val="FFFFFF"/>
      </a:lt1>
      <a:dk2>
        <a:srgbClr val="28A7DA"/>
      </a:dk2>
      <a:lt2>
        <a:srgbClr val="958B81"/>
      </a:lt2>
      <a:accent1>
        <a:srgbClr val="0D93D2"/>
      </a:accent1>
      <a:accent2>
        <a:srgbClr val="C8DDF1"/>
      </a:accent2>
      <a:accent3>
        <a:srgbClr val="A7D0B3"/>
      </a:accent3>
      <a:accent4>
        <a:srgbClr val="DBEEE1"/>
      </a:accent4>
      <a:accent5>
        <a:srgbClr val="EDB354"/>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Esitys1" id="{1A410B61-038F-4BCD-8949-4DE98A9FCB73}" vid="{30C4B16E-58CC-4296-B232-0BBC67B778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1766</TotalTime>
  <Words>1116</Words>
  <Application>Microsoft Office PowerPoint</Application>
  <PresentationFormat>Laajakuva</PresentationFormat>
  <Paragraphs>104</Paragraphs>
  <Slides>16</Slides>
  <Notes>16</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16</vt:i4>
      </vt:variant>
    </vt:vector>
  </HeadingPairs>
  <TitlesOfParts>
    <vt:vector size="23" baseType="lpstr">
      <vt:lpstr>Arial</vt:lpstr>
      <vt:lpstr>Calibri</vt:lpstr>
      <vt:lpstr>Courier New</vt:lpstr>
      <vt:lpstr>Georgia</vt:lpstr>
      <vt:lpstr>Vinkel Rg</vt:lpstr>
      <vt:lpstr>Wingdings</vt:lpstr>
      <vt:lpstr>KARVI_FI_2015</vt:lpstr>
      <vt:lpstr>Korkeakoulusta työelämään – näkökulmia koulutusalojen arviointien pohjalta  KT Mira Huusko, arviointiasiantuntija Jyväskylän yliopisto ma 26.4.2021</vt:lpstr>
      <vt:lpstr>PowerPoint-esitys</vt:lpstr>
      <vt:lpstr>Arviointikysymykset</vt:lpstr>
      <vt:lpstr>Koulutusala-arviointien tiedonkeruuseen osallistuivat</vt:lpstr>
      <vt:lpstr>PowerPoint-esitys</vt:lpstr>
      <vt:lpstr>Ansiotulot neljällä koulutusalalla 10 vuotta opintojen aloittamisen jälkeen </vt:lpstr>
      <vt:lpstr>Valmistuneiden työelämäosaaminen arvioinnin pohjalta</vt:lpstr>
      <vt:lpstr>            </vt:lpstr>
      <vt:lpstr>PowerPoint-esitys</vt:lpstr>
      <vt:lpstr>PowerPoint-esitys</vt:lpstr>
      <vt:lpstr>Yhteiskuntatieteellinen ala, Maistereiden uraseuranta Taidon tärkeys vastaajan nykyisessä työssä (n = 579) </vt:lpstr>
      <vt:lpstr>PowerPoint-esitys</vt:lpstr>
      <vt:lpstr>Mitä kannattaisi huomioida humanistisella alalla?</vt:lpstr>
      <vt:lpstr>Mitä kannattaisi huomioida yhteiskuntatieteellisellä alalla?</vt:lpstr>
      <vt:lpstr>Vinkkejä valmistumisvaiheessa oleville opiskelijoille</vt:lpstr>
      <vt:lpstr>Lisätietoa</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Skantz Suvi</dc:creator>
  <cp:lastModifiedBy>Huusko Mira</cp:lastModifiedBy>
  <cp:revision>120</cp:revision>
  <cp:lastPrinted>2021-04-26T07:58:51Z</cp:lastPrinted>
  <dcterms:created xsi:type="dcterms:W3CDTF">2019-04-26T11:56:14Z</dcterms:created>
  <dcterms:modified xsi:type="dcterms:W3CDTF">2021-04-26T09:34:23Z</dcterms:modified>
</cp:coreProperties>
</file>