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"/>
  </p:notesMasterIdLst>
  <p:sldIdLst>
    <p:sldId id="260" r:id="rId2"/>
    <p:sldId id="265" r:id="rId3"/>
  </p:sldIdLst>
  <p:sldSz cx="9144000" cy="6858000" type="screen4x3"/>
  <p:notesSz cx="6794500" cy="9931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33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861" autoAdjust="0"/>
    <p:restoredTop sz="94660"/>
  </p:normalViewPr>
  <p:slideViewPr>
    <p:cSldViewPr>
      <p:cViewPr varScale="1">
        <p:scale>
          <a:sx n="107" d="100"/>
          <a:sy n="107" d="100"/>
        </p:scale>
        <p:origin x="-16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283" cy="496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8645" y="0"/>
            <a:ext cx="2944283" cy="496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4400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7415"/>
            <a:ext cx="5435600" cy="44691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3106"/>
            <a:ext cx="2944283" cy="496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8645" y="9433106"/>
            <a:ext cx="2944283" cy="496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D11F71A-4787-45F6-BE7A-034800ABA7F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264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 descr="kulma_oranssi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084" name="Rectangle 12"/>
          <p:cNvSpPr>
            <a:spLocks noGrp="1" noChangeArrowheads="1"/>
          </p:cNvSpPr>
          <p:nvPr>
            <p:ph type="dt" sz="half" idx="2"/>
          </p:nvPr>
        </p:nvSpPr>
        <p:spPr>
          <a:xfrm>
            <a:off x="493713" y="6192838"/>
            <a:ext cx="2133600" cy="331787"/>
          </a:xfrm>
        </p:spPr>
        <p:txBody>
          <a:bodyPr/>
          <a:lstStyle>
            <a:lvl1pPr>
              <a:defRPr/>
            </a:lvl1pPr>
          </a:lstStyle>
          <a:p>
            <a:fld id="{BE6773E9-BD2C-440D-9A9B-83944623D0C3}" type="datetime3">
              <a:rPr lang="en-US" smtClean="0"/>
              <a:t>19 October 2015</a:t>
            </a:fld>
            <a:endParaRPr lang="en-US"/>
          </a:p>
        </p:txBody>
      </p:sp>
      <p:sp>
        <p:nvSpPr>
          <p:cNvPr id="3085" name="Rectangle 13"/>
          <p:cNvSpPr>
            <a:spLocks noGrp="1" noChangeArrowheads="1"/>
          </p:cNvSpPr>
          <p:nvPr>
            <p:ph type="ftr" sz="quarter" idx="3"/>
          </p:nvPr>
        </p:nvSpPr>
        <p:spPr>
          <a:xfrm>
            <a:off x="2916238" y="6192838"/>
            <a:ext cx="2895600" cy="331787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86" name="Rectangle 14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61DB47D5-9924-43CE-937C-3B6EEDF76F6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92" name="Rectangle 20"/>
          <p:cNvSpPr>
            <a:spLocks noGrp="1" noChangeArrowheads="1"/>
          </p:cNvSpPr>
          <p:nvPr>
            <p:ph type="ctrTitle"/>
          </p:nvPr>
        </p:nvSpPr>
        <p:spPr>
          <a:xfrm>
            <a:off x="1547813" y="2130425"/>
            <a:ext cx="6911975" cy="1470025"/>
          </a:xfrm>
        </p:spPr>
        <p:txBody>
          <a:bodyPr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093" name="Rectangle 21"/>
          <p:cNvSpPr>
            <a:spLocks noGrp="1" noChangeArrowheads="1"/>
          </p:cNvSpPr>
          <p:nvPr>
            <p:ph type="subTitle" idx="1"/>
          </p:nvPr>
        </p:nvSpPr>
        <p:spPr>
          <a:xfrm>
            <a:off x="1547813" y="4149725"/>
            <a:ext cx="6985000" cy="1008063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11" name="Kuva 10" descr="kaksikielinensjae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7290000" y="5346000"/>
            <a:ext cx="1800000" cy="119549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F8000E6-DFE0-4E7D-9B44-5B22A89FB668}" type="datetime3">
              <a:rPr lang="en-US" smtClean="0"/>
              <a:t>19 October 2015</a:t>
            </a:fld>
            <a:endParaRPr lang="en-US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F0F0B8-DA64-4C69-A87E-8C15A3ED0F1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784975" y="269875"/>
            <a:ext cx="1963738" cy="5535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90588" y="269875"/>
            <a:ext cx="5741987" cy="5535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D2CA265-0F40-4295-88D2-2C91DAA8BBAC}" type="datetime3">
              <a:rPr lang="en-US" smtClean="0"/>
              <a:t>19 October 2015</a:t>
            </a:fld>
            <a:endParaRPr lang="en-US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0A846C-4A82-4F5C-8C31-4637B2601A5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3542E95-E1E2-4FA1-A704-322BDD6321C9}" type="datetime3">
              <a:rPr lang="en-US" smtClean="0"/>
              <a:t>19 October 2015</a:t>
            </a:fld>
            <a:endParaRPr lang="en-US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4B0CD8-22CB-4EB1-9BD2-3678B1BC309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013DD5-FDBA-495A-8EB0-C70CAF975335}" type="datetime3">
              <a:rPr lang="en-US" smtClean="0"/>
              <a:t>19 October 2015</a:t>
            </a:fld>
            <a:endParaRPr lang="en-US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6DD52C-4A2A-46DF-BD3B-8848596CF5F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90588" y="1643063"/>
            <a:ext cx="3852862" cy="4162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895850" y="1643063"/>
            <a:ext cx="3852863" cy="4162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4990CF6-C8F3-441C-BA2D-9239B4ED5F39}" type="datetime3">
              <a:rPr lang="en-US" smtClean="0"/>
              <a:t>19 October 2015</a:t>
            </a:fld>
            <a:endParaRPr lang="en-US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39ECBC-5D25-41DB-B863-0DD70FB2FB0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83568" y="274638"/>
            <a:ext cx="8003232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683568" y="1535112"/>
            <a:ext cx="3813820" cy="11018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83568" y="2708919"/>
            <a:ext cx="3813820" cy="341724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 dirty="0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2"/>
            <a:ext cx="4041775" cy="110179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708919"/>
            <a:ext cx="4041775" cy="341724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 dirty="0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8D9A838-F0F4-47C7-A1E7-F6971490EE5B}" type="datetime3">
              <a:rPr lang="en-US" smtClean="0"/>
              <a:t>19 October 2015</a:t>
            </a:fld>
            <a:endParaRPr lang="en-US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EF321D-EC7E-4399-94E1-37EB1B39113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B54936C-8F8B-4110-93FB-A25EA007E78C}" type="datetime3">
              <a:rPr lang="en-US" smtClean="0"/>
              <a:t>19 October 2015</a:t>
            </a:fld>
            <a:endParaRPr lang="en-US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3D87B7-899E-480D-AA60-BE15E3FD63D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C7DC881-B723-4118-85CA-7BC1950274F3}" type="datetime3">
              <a:rPr lang="en-US" smtClean="0"/>
              <a:t>19 October 2015</a:t>
            </a:fld>
            <a:endParaRPr lang="en-US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79158A-F357-46E3-A262-D69F7FD8278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83568" y="273050"/>
            <a:ext cx="2781945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683568" y="1484784"/>
            <a:ext cx="2781945" cy="464137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4F5065D-6023-4CA0-9412-B55A56ECDF5A}" type="datetime3">
              <a:rPr lang="en-US" smtClean="0"/>
              <a:t>19 October 2015</a:t>
            </a:fld>
            <a:endParaRPr lang="en-US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EA5C06-90F0-48B5-A8DB-806E392B62D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DF22D3F-CE34-4769-B9B1-DB2DCD2890C5}" type="datetime3">
              <a:rPr lang="en-US" smtClean="0"/>
              <a:t>19 October 2015</a:t>
            </a:fld>
            <a:endParaRPr lang="en-US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68CD22-7E22-48B8-8FA7-E88AD754E91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 descr="Pystypalkki_oranssi.jp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036" name="Rectangle 1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93713" y="6237288"/>
            <a:ext cx="2133600" cy="331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fld id="{099DCFBF-B27D-4CE4-B8FF-F5FB5AF52603}" type="datetime3">
              <a:rPr lang="en-US" smtClean="0"/>
              <a:t>19 October 2015</a:t>
            </a:fld>
            <a:endParaRPr lang="en-US"/>
          </a:p>
        </p:txBody>
      </p:sp>
      <p:sp>
        <p:nvSpPr>
          <p:cNvPr id="1037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916238" y="6237288"/>
            <a:ext cx="2895600" cy="331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8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02675" y="44450"/>
            <a:ext cx="406400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09FD273A-8285-4A9F-B12F-0FBCAE29B29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41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890588" y="269875"/>
            <a:ext cx="78581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en-US" dirty="0" smtClean="0"/>
          </a:p>
        </p:txBody>
      </p:sp>
      <p:pic>
        <p:nvPicPr>
          <p:cNvPr id="13" name="Kuva 12" descr="kaksikielinensjae.jpg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7290000" y="5346000"/>
            <a:ext cx="1800000" cy="1195497"/>
          </a:xfrm>
          <a:prstGeom prst="rect">
            <a:avLst/>
          </a:prstGeom>
        </p:spPr>
      </p:pic>
      <p:sp>
        <p:nvSpPr>
          <p:cNvPr id="1042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890588" y="1643063"/>
            <a:ext cx="7858125" cy="416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0"/>
            <a:endParaRPr lang="en-US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Helvetica" pitchFamily="34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Helvetica" pitchFamily="34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Helvetica" pitchFamily="34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Helvetica" pitchFamily="34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Helvetica" pitchFamily="34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Helvetica" pitchFamily="34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Helvetica" pitchFamily="34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Helvetica" pitchFamily="34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0099"/>
        </a:buClr>
        <a:buSzPct val="85000"/>
        <a:buFont typeface="Wingdings" pitchFamily="2" charset="2"/>
        <a:buBlip>
          <a:blip r:embed="rId15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403648" y="1340768"/>
            <a:ext cx="7416824" cy="2808312"/>
          </a:xfrm>
        </p:spPr>
        <p:txBody>
          <a:bodyPr>
            <a:normAutofit fontScale="90000"/>
          </a:bodyPr>
          <a:lstStyle/>
          <a:p>
            <a:pPr>
              <a:spcAft>
                <a:spcPts val="2400"/>
              </a:spcAft>
            </a:pPr>
            <a:r>
              <a:rPr lang="fi-FI" i="1" dirty="0" smtClean="0"/>
              <a:t/>
            </a:r>
            <a:br>
              <a:rPr lang="fi-FI" i="1" dirty="0" smtClean="0"/>
            </a:br>
            <a:r>
              <a:rPr lang="sv-SE" sz="3100" i="1" dirty="0"/>
              <a:t>Populärvetenskapen blir myndig. Språktidningen fyller 8 år i år, vad krävs för att den ska överleva också när den fyller 18</a:t>
            </a:r>
            <a:r>
              <a:rPr lang="sv-SE" sz="3100" i="1" dirty="0" smtClean="0"/>
              <a:t>?</a:t>
            </a:r>
            <a:br>
              <a:rPr lang="sv-SE" sz="3100" i="1" dirty="0" smtClean="0"/>
            </a:br>
            <a:r>
              <a:rPr lang="fi-FI" sz="3100" i="1" dirty="0" smtClean="0"/>
              <a:t/>
            </a:r>
            <a:br>
              <a:rPr lang="fi-FI" sz="3100" i="1" dirty="0" smtClean="0"/>
            </a:br>
            <a:r>
              <a:rPr lang="fi-FI" sz="3100" b="1" dirty="0" smtClean="0"/>
              <a:t>Patrik </a:t>
            </a:r>
            <a:r>
              <a:rPr lang="fi-FI" sz="3100" b="1" dirty="0" err="1" smtClean="0"/>
              <a:t>Hadenius</a:t>
            </a:r>
            <a:r>
              <a:rPr lang="fi-FI" sz="3100" b="1" dirty="0"/>
              <a:t/>
            </a:r>
            <a:br>
              <a:rPr lang="fi-FI" sz="3100" b="1" dirty="0"/>
            </a:br>
            <a:r>
              <a:rPr lang="fi-FI" sz="3100" b="1" dirty="0" err="1" smtClean="0"/>
              <a:t>Plenarföredrag</a:t>
            </a:r>
            <a:r>
              <a:rPr lang="fi-FI" sz="3100" b="1" dirty="0" smtClean="0"/>
              <a:t> </a:t>
            </a:r>
            <a:br>
              <a:rPr lang="fi-FI" sz="3100" b="1" dirty="0" smtClean="0"/>
            </a:br>
            <a:r>
              <a:rPr lang="fi-FI" sz="3100" b="1" dirty="0" smtClean="0"/>
              <a:t>15 </a:t>
            </a:r>
            <a:r>
              <a:rPr lang="fi-FI" sz="3100" b="1" dirty="0" err="1" smtClean="0"/>
              <a:t>oktober</a:t>
            </a:r>
            <a:r>
              <a:rPr lang="fi-FI" sz="3100" b="1" dirty="0" smtClean="0"/>
              <a:t> 2015</a:t>
            </a:r>
            <a:endParaRPr lang="fi-FI" sz="3100" b="1" dirty="0"/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935088" y="5123799"/>
            <a:ext cx="8208912" cy="1727547"/>
          </a:xfrm>
        </p:spPr>
        <p:txBody>
          <a:bodyPr>
            <a:normAutofit/>
          </a:bodyPr>
          <a:lstStyle/>
          <a:p>
            <a:r>
              <a:rPr lang="fi-FI" sz="2000" dirty="0" smtClean="0"/>
              <a:t>Svenskan </a:t>
            </a:r>
            <a:r>
              <a:rPr lang="fi-FI" sz="2000" dirty="0"/>
              <a:t>i Finland </a:t>
            </a:r>
            <a:r>
              <a:rPr lang="fi-FI" sz="2000" dirty="0" smtClean="0"/>
              <a:t>16: </a:t>
            </a:r>
            <a:r>
              <a:rPr lang="fi-FI" sz="2000" i="1" dirty="0" err="1" smtClean="0"/>
              <a:t>Då</a:t>
            </a:r>
            <a:r>
              <a:rPr lang="fi-FI" sz="2000" i="1" dirty="0"/>
              <a:t>, </a:t>
            </a:r>
            <a:r>
              <a:rPr lang="fi-FI" sz="2000" i="1" dirty="0" err="1"/>
              <a:t>nu</a:t>
            </a:r>
            <a:r>
              <a:rPr lang="fi-FI" sz="2000" i="1" dirty="0"/>
              <a:t> </a:t>
            </a:r>
            <a:r>
              <a:rPr lang="fi-FI" sz="2000" i="1" dirty="0" err="1"/>
              <a:t>och</a:t>
            </a:r>
            <a:r>
              <a:rPr lang="fi-FI" sz="2000" i="1" dirty="0"/>
              <a:t> </a:t>
            </a:r>
            <a:r>
              <a:rPr lang="fi-FI" sz="2000" i="1" dirty="0" err="1"/>
              <a:t>sedan</a:t>
            </a:r>
            <a:endParaRPr lang="fi-FI" sz="2000" dirty="0" smtClean="0"/>
          </a:p>
          <a:p>
            <a:r>
              <a:rPr lang="fi-FI" sz="2000" dirty="0" smtClean="0"/>
              <a:t>Jyväskylä universitet</a:t>
            </a:r>
            <a:r>
              <a:rPr lang="fi-FI" sz="2000" dirty="0"/>
              <a:t>,</a:t>
            </a:r>
            <a:r>
              <a:rPr lang="fi-FI" sz="2000" dirty="0" smtClean="0"/>
              <a:t>15-16 </a:t>
            </a:r>
            <a:r>
              <a:rPr lang="fi-FI" sz="2000" dirty="0" err="1" smtClean="0"/>
              <a:t>oktober</a:t>
            </a:r>
            <a:r>
              <a:rPr lang="fi-FI" sz="2000" dirty="0" smtClean="0"/>
              <a:t> 2015</a:t>
            </a:r>
            <a:endParaRPr lang="fi-FI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i-FI" dirty="0" smtClean="0"/>
              <a:t>Patrik </a:t>
            </a:r>
            <a:r>
              <a:rPr lang="fi-FI" dirty="0" err="1" smtClean="0"/>
              <a:t>Hadenius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90588" y="1643063"/>
            <a:ext cx="3852862" cy="4810273"/>
          </a:xfrm>
        </p:spPr>
        <p:txBody>
          <a:bodyPr>
            <a:normAutofit fontScale="85000" lnSpcReduction="20000"/>
          </a:bodyPr>
          <a:lstStyle/>
          <a:p>
            <a:r>
              <a:rPr lang="fi-FI" dirty="0" err="1" smtClean="0"/>
              <a:t>Språkvetare</a:t>
            </a:r>
            <a:r>
              <a:rPr lang="fi-FI" dirty="0"/>
              <a:t>, </a:t>
            </a:r>
            <a:r>
              <a:rPr lang="fi-FI" dirty="0" err="1"/>
              <a:t>fil</a:t>
            </a:r>
            <a:r>
              <a:rPr lang="fi-FI" dirty="0"/>
              <a:t> </a:t>
            </a:r>
            <a:r>
              <a:rPr lang="fi-FI" dirty="0" err="1"/>
              <a:t>kand</a:t>
            </a:r>
            <a:r>
              <a:rPr lang="fi-FI" dirty="0"/>
              <a:t> i </a:t>
            </a:r>
            <a:r>
              <a:rPr lang="fi-FI" dirty="0" err="1"/>
              <a:t>nordiska</a:t>
            </a:r>
            <a:r>
              <a:rPr lang="fi-FI" dirty="0"/>
              <a:t> språk </a:t>
            </a:r>
            <a:r>
              <a:rPr lang="fi-FI" dirty="0" err="1"/>
              <a:t>vid</a:t>
            </a:r>
            <a:r>
              <a:rPr lang="fi-FI" dirty="0"/>
              <a:t> </a:t>
            </a:r>
            <a:r>
              <a:rPr lang="fi-FI" dirty="0" err="1"/>
              <a:t>Stockholms</a:t>
            </a:r>
            <a:r>
              <a:rPr lang="fi-FI" dirty="0"/>
              <a:t> </a:t>
            </a:r>
            <a:r>
              <a:rPr lang="fi-FI" dirty="0" err="1" smtClean="0"/>
              <a:t>universitet</a:t>
            </a:r>
            <a:endParaRPr lang="fi-FI" dirty="0" smtClean="0"/>
          </a:p>
          <a:p>
            <a:r>
              <a:rPr lang="fi-FI" dirty="0" err="1"/>
              <a:t>H</a:t>
            </a:r>
            <a:r>
              <a:rPr lang="fi-FI" dirty="0" err="1" smtClean="0"/>
              <a:t>edersdoktor</a:t>
            </a:r>
            <a:r>
              <a:rPr lang="fi-FI" dirty="0" smtClean="0"/>
              <a:t> </a:t>
            </a:r>
            <a:r>
              <a:rPr lang="fi-FI" dirty="0" err="1"/>
              <a:t>vid</a:t>
            </a:r>
            <a:r>
              <a:rPr lang="fi-FI" dirty="0"/>
              <a:t> Göteborgs </a:t>
            </a:r>
            <a:r>
              <a:rPr lang="fi-FI" dirty="0" err="1" smtClean="0"/>
              <a:t>universitet</a:t>
            </a:r>
            <a:r>
              <a:rPr lang="fi-FI" dirty="0" smtClean="0"/>
              <a:t> </a:t>
            </a:r>
          </a:p>
          <a:p>
            <a:r>
              <a:rPr lang="fi-FI" dirty="0" err="1"/>
              <a:t>A</a:t>
            </a:r>
            <a:r>
              <a:rPr lang="fi-FI" dirty="0" err="1" smtClean="0"/>
              <a:t>rbetat</a:t>
            </a:r>
            <a:r>
              <a:rPr lang="fi-FI" dirty="0" smtClean="0"/>
              <a:t> </a:t>
            </a:r>
            <a:r>
              <a:rPr lang="fi-FI" dirty="0" err="1"/>
              <a:t>som</a:t>
            </a:r>
            <a:r>
              <a:rPr lang="fi-FI" dirty="0"/>
              <a:t> </a:t>
            </a:r>
            <a:r>
              <a:rPr lang="fi-FI" dirty="0" err="1"/>
              <a:t>vetenskapsjournalist</a:t>
            </a:r>
            <a:r>
              <a:rPr lang="fi-FI" dirty="0"/>
              <a:t> </a:t>
            </a:r>
            <a:r>
              <a:rPr lang="fi-FI" dirty="0" err="1"/>
              <a:t>och</a:t>
            </a:r>
            <a:r>
              <a:rPr lang="fi-FI" dirty="0"/>
              <a:t> </a:t>
            </a:r>
            <a:r>
              <a:rPr lang="fi-FI" dirty="0" err="1" smtClean="0"/>
              <a:t>redaktör</a:t>
            </a:r>
            <a:r>
              <a:rPr lang="fi-FI" dirty="0" smtClean="0"/>
              <a:t> (</a:t>
            </a:r>
            <a:r>
              <a:rPr lang="fi-FI" dirty="0" err="1" smtClean="0"/>
              <a:t>bl.a</a:t>
            </a:r>
            <a:r>
              <a:rPr lang="fi-FI" dirty="0" smtClean="0"/>
              <a:t>. </a:t>
            </a:r>
            <a:r>
              <a:rPr lang="fi-FI" dirty="0"/>
              <a:t>Dagens </a:t>
            </a:r>
            <a:r>
              <a:rPr lang="fi-FI" dirty="0" smtClean="0"/>
              <a:t>Nyheter)</a:t>
            </a:r>
          </a:p>
          <a:p>
            <a:r>
              <a:rPr lang="fi-FI" dirty="0" err="1"/>
              <a:t>G</a:t>
            </a:r>
            <a:r>
              <a:rPr lang="fi-FI" dirty="0" err="1" smtClean="0"/>
              <a:t>rundat</a:t>
            </a:r>
            <a:r>
              <a:rPr lang="fi-FI" dirty="0" smtClean="0"/>
              <a:t> </a:t>
            </a:r>
            <a:r>
              <a:rPr lang="fi-FI" dirty="0" err="1"/>
              <a:t>Språktidningen</a:t>
            </a:r>
            <a:r>
              <a:rPr lang="fi-FI" dirty="0"/>
              <a:t>, </a:t>
            </a:r>
            <a:r>
              <a:rPr lang="fi-FI" dirty="0" err="1"/>
              <a:t>Modern</a:t>
            </a:r>
            <a:r>
              <a:rPr lang="fi-FI" dirty="0"/>
              <a:t> Psykologi </a:t>
            </a:r>
            <a:r>
              <a:rPr lang="fi-FI" dirty="0" err="1"/>
              <a:t>och</a:t>
            </a:r>
            <a:r>
              <a:rPr lang="fi-FI" dirty="0"/>
              <a:t> </a:t>
            </a:r>
            <a:r>
              <a:rPr lang="fi-FI" dirty="0" err="1"/>
              <a:t>Modern</a:t>
            </a:r>
            <a:r>
              <a:rPr lang="fi-FI" dirty="0"/>
              <a:t> Filosofi. </a:t>
            </a:r>
            <a:endParaRPr lang="fi-FI" dirty="0" smtClean="0"/>
          </a:p>
          <a:p>
            <a:r>
              <a:rPr lang="fi-FI" dirty="0" err="1" smtClean="0"/>
              <a:t>Chefredaktör</a:t>
            </a:r>
            <a:r>
              <a:rPr lang="fi-FI" dirty="0" smtClean="0"/>
              <a:t> </a:t>
            </a:r>
            <a:r>
              <a:rPr lang="fi-FI" dirty="0" err="1"/>
              <a:t>på</a:t>
            </a:r>
            <a:r>
              <a:rPr lang="fi-FI" dirty="0"/>
              <a:t> </a:t>
            </a:r>
            <a:r>
              <a:rPr lang="fi-FI" dirty="0" err="1"/>
              <a:t>Språktidningen</a:t>
            </a:r>
            <a:r>
              <a:rPr lang="fi-FI" dirty="0"/>
              <a:t> </a:t>
            </a:r>
            <a:r>
              <a:rPr lang="fi-FI" dirty="0" err="1"/>
              <a:t>och</a:t>
            </a:r>
            <a:r>
              <a:rPr lang="fi-FI" dirty="0"/>
              <a:t> </a:t>
            </a:r>
            <a:r>
              <a:rPr lang="fi-FI" dirty="0" err="1"/>
              <a:t>Forskning</a:t>
            </a:r>
            <a:r>
              <a:rPr lang="fi-FI" dirty="0"/>
              <a:t> &amp; </a:t>
            </a:r>
            <a:r>
              <a:rPr lang="fi-FI" dirty="0" err="1"/>
              <a:t>Framsteg</a:t>
            </a:r>
            <a:r>
              <a:rPr lang="fi-FI" dirty="0"/>
              <a:t>.</a:t>
            </a:r>
          </a:p>
          <a:p>
            <a:endParaRPr lang="fi-FI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260648"/>
            <a:ext cx="3121818" cy="4162425"/>
          </a:xfr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691004" y="3400061"/>
            <a:ext cx="3851103" cy="3064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6208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venskan_i_Finland_Intro15.10.2015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Helvetica"/>
        <a:ea typeface=""/>
        <a:cs typeface="Arial"/>
      </a:majorFont>
      <a:minorFont>
        <a:latin typeface="Helvetic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Svenskan_i_Finland_Intro15.10.2015</Template>
  <TotalTime>326</TotalTime>
  <Words>58</Words>
  <Application>Microsoft Office PowerPoint</Application>
  <PresentationFormat>On-screen Show (4:3)</PresentationFormat>
  <Paragraphs>9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Svenskan_i_Finland_Intro15.10.2015</vt:lpstr>
      <vt:lpstr> Populärvetenskapen blir myndig. Språktidningen fyller 8 år i år, vad krävs för att den ska överleva också när den fyller 18?  Patrik Hadenius Plenarföredrag  15 oktober 2015</vt:lpstr>
      <vt:lpstr>Patrik Hadenius</vt:lpstr>
    </vt:vector>
  </TitlesOfParts>
  <Company>University of Jyväskylä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Svenskan i Finland 16 Då, nu och sedan</dc:title>
  <dc:creator>Palviainen Åsa</dc:creator>
  <cp:lastModifiedBy>Palviainen Åsa</cp:lastModifiedBy>
  <cp:revision>16</cp:revision>
  <dcterms:created xsi:type="dcterms:W3CDTF">2015-10-13T07:53:42Z</dcterms:created>
  <dcterms:modified xsi:type="dcterms:W3CDTF">2015-10-19T09:57:46Z</dcterms:modified>
</cp:coreProperties>
</file>