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60" r:id="rId2"/>
    <p:sldId id="267" r:id="rId3"/>
    <p:sldId id="261" r:id="rId4"/>
    <p:sldId id="262" r:id="rId5"/>
    <p:sldId id="263" r:id="rId6"/>
    <p:sldId id="264" r:id="rId7"/>
    <p:sldId id="265" r:id="rId8"/>
    <p:sldId id="266" r:id="rId9"/>
    <p:sldId id="268" r:id="rId10"/>
    <p:sldId id="269" r:id="rId11"/>
    <p:sldId id="270" r:id="rId12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61" autoAdjust="0"/>
    <p:restoredTop sz="94660"/>
  </p:normalViewPr>
  <p:slideViewPr>
    <p:cSldViewPr>
      <p:cViewPr varScale="1">
        <p:scale>
          <a:sx n="100" d="100"/>
          <a:sy n="100" d="100"/>
        </p:scale>
        <p:origin x="-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45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15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45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11F71A-4787-45F6-BE7A-034800ABA7F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lma_oranssi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84" name="Rectangle 12"/>
          <p:cNvSpPr>
            <a:spLocks noGrp="1" noChangeArrowheads="1"/>
          </p:cNvSpPr>
          <p:nvPr>
            <p:ph type="dt" sz="half" idx="2"/>
          </p:nvPr>
        </p:nvSpPr>
        <p:spPr>
          <a:xfrm>
            <a:off x="493713" y="6192838"/>
            <a:ext cx="2133600" cy="331787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11.10.2010</a:t>
            </a:r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ftr" sz="quarter" idx="3"/>
          </p:nvPr>
        </p:nvSpPr>
        <p:spPr>
          <a:xfrm>
            <a:off x="2916238" y="6192838"/>
            <a:ext cx="2895600" cy="3317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Laadunhallinta, Pirjo Halonen</a:t>
            </a:r>
            <a:endParaRPr lang="en-US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1DB47D5-9924-43CE-937C-3B6EEDF76F6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1547813" y="2130425"/>
            <a:ext cx="6911975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4149725"/>
            <a:ext cx="6985000" cy="100806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i-FI" smtClean="0"/>
              <a:t>Muokkaa alaotsikon perustyyliä napsautt.</a:t>
            </a:r>
            <a:endParaRPr lang="en-US"/>
          </a:p>
        </p:txBody>
      </p:sp>
      <p:pic>
        <p:nvPicPr>
          <p:cNvPr id="11" name="Kuva 10" descr="kaksikielinensjae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290000" y="5346000"/>
            <a:ext cx="1800000" cy="11954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11.10.2010</a:t>
            </a:r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Laadunhallinta, Pirjo Halonen</a:t>
            </a:r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0F0B8-DA64-4C69-A87E-8C15A3ED0F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84975" y="269875"/>
            <a:ext cx="1963738" cy="553561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90588" y="269875"/>
            <a:ext cx="5741987" cy="553561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11.10.2010</a:t>
            </a:r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Laadunhallinta, Pirjo Halonen</a:t>
            </a:r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A846C-4A82-4F5C-8C31-4637B2601A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 smtClean="0"/>
              <a:t>18.10.2010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Laadunhallinta, Pirjo Halonen</a:t>
            </a:r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B0CD8-22CB-4EB1-9BD2-3678B1BC30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11.10.2010</a:t>
            </a:r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Laadunhallinta, Pirjo Halonen</a:t>
            </a:r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DD52C-4A2A-46DF-BD3B-8848596CF5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90588" y="1643063"/>
            <a:ext cx="3852862" cy="4162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895850" y="1643063"/>
            <a:ext cx="3852863" cy="4162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11.10.2010</a:t>
            </a:r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Laadunhallinta, Pirjo Halonen</a:t>
            </a:r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9ECBC-5D25-41DB-B863-0DD70FB2FB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11.10.2010</a:t>
            </a:r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Laadunhallinta, Pirjo Halonen</a:t>
            </a:r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F321D-EC7E-4399-94E1-37EB1B391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11.10.2010</a:t>
            </a:r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Laadunhallinta, Pirjo Halonen</a:t>
            </a:r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D87B7-899E-480D-AA60-BE15E3FD63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11.10.2010</a:t>
            </a:r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Laadunhallinta, Pirjo Halonen</a:t>
            </a:r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79158A-F357-46E3-A262-D69F7FD827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11.10.2010</a:t>
            </a:r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Laadunhallinta, Pirjo Halonen</a:t>
            </a:r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EA5C06-90F0-48B5-A8DB-806E392B62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11.10.2010</a:t>
            </a:r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Laadunhallinta, Pirjo Halonen</a:t>
            </a:r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8CD22-7E22-48B8-8FA7-E88AD754E9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Pystypalkki_oranssi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3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3713" y="6237288"/>
            <a:ext cx="21336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r>
              <a:rPr lang="fi-FI" dirty="0" smtClean="0"/>
              <a:t>18.10.2010</a:t>
            </a:r>
            <a:endParaRPr lang="en-US" dirty="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6238" y="6237288"/>
            <a:ext cx="28956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r>
              <a:rPr lang="en-US" smtClean="0"/>
              <a:t>Laadunhallinta, Pirjo Halonen</a:t>
            </a:r>
            <a:endParaRPr lang="en-US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2675" y="44450"/>
            <a:ext cx="4064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09FD273A-8285-4A9F-B12F-0FBCAE29B29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41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890588" y="269875"/>
            <a:ext cx="7858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  <a:endParaRPr lang="en-US" smtClean="0"/>
          </a:p>
        </p:txBody>
      </p:sp>
      <p:pic>
        <p:nvPicPr>
          <p:cNvPr id="13" name="Kuva 12" descr="kaksikielinensjae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290000" y="5346000"/>
            <a:ext cx="1800000" cy="1195497"/>
          </a:xfrm>
          <a:prstGeom prst="rect">
            <a:avLst/>
          </a:prstGeom>
        </p:spPr>
      </p:pic>
      <p:sp>
        <p:nvSpPr>
          <p:cNvPr id="104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0588" y="1643063"/>
            <a:ext cx="7858125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0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SzPct val="85000"/>
        <a:buFont typeface="Wingdings" pitchFamily="2" charset="2"/>
        <a:buBlip>
          <a:blip r:embed="rId1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619250" y="2130425"/>
            <a:ext cx="6769100" cy="1470025"/>
          </a:xfrm>
        </p:spPr>
        <p:txBody>
          <a:bodyPr/>
          <a:lstStyle/>
          <a:p>
            <a:r>
              <a:rPr lang="fi-FI" dirty="0" smtClean="0"/>
              <a:t>Ajankohtaista Jyväskylän yliopiston laatutyössä</a:t>
            </a:r>
            <a:endParaRPr lang="fi-FI" dirty="0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4149725"/>
            <a:ext cx="6769100" cy="1799555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Laatuvastaavat</a:t>
            </a:r>
          </a:p>
          <a:p>
            <a:r>
              <a:rPr lang="fi-FI" dirty="0" smtClean="0"/>
              <a:t>18.10.2010</a:t>
            </a:r>
          </a:p>
          <a:p>
            <a:r>
              <a:rPr lang="fi-FI" dirty="0" err="1" smtClean="0"/>
              <a:t>pirjo.halonen@jyu.fi</a:t>
            </a:r>
            <a:endParaRPr lang="fi-FI" dirty="0" smtClean="0"/>
          </a:p>
          <a:p>
            <a:r>
              <a:rPr lang="fi-FI" dirty="0" smtClean="0"/>
              <a:t>014 260 1180</a:t>
            </a:r>
          </a:p>
          <a:p>
            <a:r>
              <a:rPr lang="fi-FI" dirty="0" smtClean="0"/>
              <a:t>050 428 5315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Itsearvioinnit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Yksi laadunhallintajärjestelmän arviointimuoto</a:t>
            </a:r>
          </a:p>
          <a:p>
            <a:r>
              <a:rPr lang="fi-FI" dirty="0" smtClean="0"/>
              <a:t>Itsearviointi yliopiston tukipalveluihin</a:t>
            </a:r>
          </a:p>
          <a:p>
            <a:pPr lvl="1"/>
            <a:r>
              <a:rPr lang="fi-FI" dirty="0" smtClean="0"/>
              <a:t>Hallintokeskus</a:t>
            </a:r>
          </a:p>
          <a:p>
            <a:pPr lvl="1"/>
            <a:r>
              <a:rPr lang="fi-FI" dirty="0" smtClean="0"/>
              <a:t>Kirjasto</a:t>
            </a:r>
          </a:p>
          <a:p>
            <a:pPr lvl="1"/>
            <a:r>
              <a:rPr lang="fi-FI" dirty="0" smtClean="0"/>
              <a:t>Tietohallintokeskus</a:t>
            </a:r>
          </a:p>
          <a:p>
            <a:pPr lvl="1"/>
            <a:r>
              <a:rPr lang="fi-FI" dirty="0" smtClean="0"/>
              <a:t>Tiedekuntien palvelukeskukset</a:t>
            </a:r>
          </a:p>
          <a:p>
            <a:r>
              <a:rPr lang="fi-FI" dirty="0" err="1" smtClean="0"/>
              <a:t>EFQM-mallin</a:t>
            </a:r>
            <a:r>
              <a:rPr lang="fi-FI" dirty="0" smtClean="0"/>
              <a:t> mukainen ohjattu arviointi, jonka yksiköt tekevät itse</a:t>
            </a:r>
          </a:p>
          <a:p>
            <a:r>
              <a:rPr lang="fi-FI" dirty="0" smtClean="0"/>
              <a:t>Loppuvuonna 2010 tai alkuvuonna 2011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18.10.2010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Laadunhallinta, Pirjo Halonen</a:t>
            </a:r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Sisäiset auditoinnit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Vuoden 2010 kohdistuivat kaikilla samaan teemaan, hanketoimintaan</a:t>
            </a:r>
          </a:p>
          <a:p>
            <a:r>
              <a:rPr lang="fi-FI" dirty="0" err="1" smtClean="0"/>
              <a:t>Auditoitiin</a:t>
            </a:r>
            <a:r>
              <a:rPr lang="fi-FI" dirty="0" smtClean="0"/>
              <a:t> 5 tiedekuntaa, 1 erillislaitos, hallintokeskus ja ERPAKE</a:t>
            </a:r>
          </a:p>
          <a:p>
            <a:r>
              <a:rPr lang="fi-FI" dirty="0" smtClean="0"/>
              <a:t>Raportit hallintokeskusta ja </a:t>
            </a:r>
            <a:r>
              <a:rPr lang="fi-FI" dirty="0" err="1" smtClean="0"/>
              <a:t>ERPAKEtta</a:t>
            </a:r>
            <a:r>
              <a:rPr lang="fi-FI" dirty="0" smtClean="0"/>
              <a:t> vaille valmiit</a:t>
            </a:r>
          </a:p>
          <a:p>
            <a:r>
              <a:rPr lang="fi-FI" dirty="0" smtClean="0"/>
              <a:t>Yliopiston hanketoiminnan auditoinnin kokonaisraportti valmistuu marraskuun lopussa.</a:t>
            </a:r>
          </a:p>
          <a:p>
            <a:r>
              <a:rPr lang="fi-FI" dirty="0" smtClean="0"/>
              <a:t>Sisäinen tarkastus käyttää auditoinnin tuloksia lähtöaineistonaan hanketoiminnan tarkastuksessa.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18.10.2010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Laadunhallinta, Pirjo Halonen</a:t>
            </a:r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Aiheet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Hallituksen 28.9.2010 hyväksymä laatupolitiikka</a:t>
            </a:r>
          </a:p>
          <a:p>
            <a:r>
              <a:rPr lang="fi-FI" dirty="0" smtClean="0"/>
              <a:t>Keskustelu yliopiston laadunhallinnan suunnasta</a:t>
            </a:r>
          </a:p>
          <a:p>
            <a:r>
              <a:rPr lang="fi-FI" dirty="0" smtClean="0"/>
              <a:t>Laatukäsikirjat</a:t>
            </a:r>
          </a:p>
          <a:p>
            <a:r>
              <a:rPr lang="fi-FI" dirty="0" smtClean="0"/>
              <a:t>Itsearvioinnit</a:t>
            </a:r>
          </a:p>
          <a:p>
            <a:r>
              <a:rPr lang="fi-FI" dirty="0" smtClean="0"/>
              <a:t>Sisäiset auditoinnit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18.10.2010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Laadunhallinta, Pirjo Halonen</a:t>
            </a:r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Laatupolitiikka</a:t>
            </a:r>
            <a:endParaRPr lang="fi-FI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Perusta yliopiston strategiassa</a:t>
            </a:r>
          </a:p>
          <a:p>
            <a:r>
              <a:rPr lang="fi-FI" dirty="0" smtClean="0"/>
              <a:t>Laatuvaatimukset:</a:t>
            </a:r>
          </a:p>
          <a:p>
            <a:pPr lvl="1"/>
            <a:r>
              <a:rPr lang="fi-FI" dirty="0" smtClean="0"/>
              <a:t>erinomainen kaikessa toiminnassa</a:t>
            </a:r>
          </a:p>
          <a:p>
            <a:pPr lvl="1"/>
            <a:r>
              <a:rPr lang="fi-FI" dirty="0" smtClean="0"/>
              <a:t>yksi johtavista ja tuloksellisimmista monialaisista yliopistoista</a:t>
            </a:r>
          </a:p>
          <a:p>
            <a:pPr lvl="1"/>
            <a:r>
              <a:rPr lang="fi-FI" dirty="0" smtClean="0"/>
              <a:t>tutkimuksen kärkialoilla ylintä kansainvälistä tasoa</a:t>
            </a:r>
          </a:p>
          <a:p>
            <a:pPr lvl="1"/>
            <a:r>
              <a:rPr lang="fi-FI" dirty="0" smtClean="0"/>
              <a:t>opiskelupaikkana Suomen tavoitelluimpia</a:t>
            </a:r>
          </a:p>
          <a:p>
            <a:pPr lvl="1"/>
            <a:r>
              <a:rPr lang="fi-FI" dirty="0" smtClean="0"/>
              <a:t>vaikuttaa yhteiskunnassa tutkimuksen ja koulutuksen kautta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18.10.2010</a:t>
            </a:r>
            <a:endParaRPr lang="en-US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Laadunhallinta, Pirjo Halonen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Laadunhallintajärjestelmä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Jatkuvasti kehittyvä kokonaisuus:</a:t>
            </a:r>
          </a:p>
          <a:p>
            <a:pPr lvl="1"/>
            <a:r>
              <a:rPr lang="fi-FI" dirty="0" smtClean="0"/>
              <a:t>tarkoituksenmukainen organisaatio</a:t>
            </a:r>
          </a:p>
          <a:p>
            <a:pPr lvl="1"/>
            <a:r>
              <a:rPr lang="fi-FI" dirty="0" smtClean="0"/>
              <a:t>tunnettu vastuunjako</a:t>
            </a:r>
          </a:p>
          <a:p>
            <a:pPr lvl="1"/>
            <a:r>
              <a:rPr lang="fi-FI" dirty="0" smtClean="0"/>
              <a:t>hyväksi todetut menettelytavat</a:t>
            </a:r>
          </a:p>
          <a:p>
            <a:pPr lvl="1"/>
            <a:r>
              <a:rPr lang="fi-FI" dirty="0" smtClean="0"/>
              <a:t>johdetut prosessit</a:t>
            </a:r>
          </a:p>
          <a:p>
            <a:pPr lvl="1"/>
            <a:r>
              <a:rPr lang="fi-FI" dirty="0" smtClean="0"/>
              <a:t>riittävät voimavarat</a:t>
            </a:r>
          </a:p>
          <a:p>
            <a:r>
              <a:rPr lang="fi-FI" dirty="0" smtClean="0"/>
              <a:t>Myös sisäiset sopimusneuvottelut ovat osa laadunhallintajärjestelmää.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18.10.2010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Laadunhallinta, Pirjo Halonen</a:t>
            </a:r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Laatukulttuuri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Vakiintunut ajattelutapa</a:t>
            </a:r>
          </a:p>
          <a:p>
            <a:pPr lvl="1"/>
            <a:r>
              <a:rPr lang="fi-FI" dirty="0" smtClean="0"/>
              <a:t>yhtenäisestä,</a:t>
            </a:r>
          </a:p>
          <a:p>
            <a:pPr lvl="1"/>
            <a:r>
              <a:rPr lang="fi-FI" dirty="0" smtClean="0"/>
              <a:t>tavoitteiden mukaisesta,</a:t>
            </a:r>
          </a:p>
          <a:p>
            <a:pPr lvl="1"/>
            <a:r>
              <a:rPr lang="fi-FI" dirty="0" smtClean="0"/>
              <a:t>johdetusta</a:t>
            </a:r>
          </a:p>
          <a:p>
            <a:r>
              <a:rPr lang="fi-FI" dirty="0" smtClean="0"/>
              <a:t>laadunhallinnasta</a:t>
            </a:r>
          </a:p>
          <a:p>
            <a:pPr lvl="1"/>
            <a:r>
              <a:rPr lang="fi-FI" dirty="0" smtClean="0"/>
              <a:t>sisäänrakennettuna</a:t>
            </a:r>
          </a:p>
          <a:p>
            <a:pPr lvl="2"/>
            <a:r>
              <a:rPr lang="fi-FI" dirty="0" smtClean="0"/>
              <a:t>normaaliin toimintaan</a:t>
            </a:r>
          </a:p>
          <a:p>
            <a:pPr lvl="2"/>
            <a:r>
              <a:rPr lang="fi-FI" dirty="0" smtClean="0"/>
              <a:t>toiminnanohjaukseen</a:t>
            </a:r>
          </a:p>
          <a:p>
            <a:pPr lvl="2"/>
            <a:r>
              <a:rPr lang="fi-FI" dirty="0" smtClean="0"/>
              <a:t>johtamiseen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18.10.2010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Laadunhallinta, Pirjo Halonen</a:t>
            </a:r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Laatudokumentaatio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Laatupolitiikka</a:t>
            </a:r>
          </a:p>
          <a:p>
            <a:r>
              <a:rPr lang="fi-FI" dirty="0" smtClean="0"/>
              <a:t>Laatukäsikirjat</a:t>
            </a:r>
          </a:p>
          <a:p>
            <a:r>
              <a:rPr lang="fi-FI" dirty="0" smtClean="0"/>
              <a:t>Prosessikuvaukset</a:t>
            </a:r>
          </a:p>
          <a:p>
            <a:r>
              <a:rPr lang="fi-FI" dirty="0" smtClean="0"/>
              <a:t>Toiminta- ja työohjeet</a:t>
            </a:r>
          </a:p>
          <a:p>
            <a:r>
              <a:rPr lang="fi-FI" dirty="0" smtClean="0"/>
              <a:t>Muut asiakirjat </a:t>
            </a:r>
          </a:p>
          <a:p>
            <a:r>
              <a:rPr lang="fi-FI" dirty="0" smtClean="0"/>
              <a:t>Arviointiraportit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18.10.2010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Laadunhallinta, Pirjo Halonen</a:t>
            </a:r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Vastuut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Jokainen työntekijä ja opiskelija: oman toiminnan laatu ja kehittäminen</a:t>
            </a:r>
          </a:p>
          <a:p>
            <a:r>
              <a:rPr lang="fi-FI" dirty="0" smtClean="0"/>
              <a:t>Johtaja: laadukkaan toiminnan edellytykset, laatutavoitteiden ymmärtäminen, yksikön laadunhallinta, toimintaprosessien ja tulosten jatkuva parantaminen</a:t>
            </a:r>
          </a:p>
          <a:p>
            <a:r>
              <a:rPr lang="fi-FI" dirty="0" smtClean="0"/>
              <a:t>Laatuvastaava: yksikön laadunhallinnan kehittäjä</a:t>
            </a:r>
          </a:p>
          <a:p>
            <a:r>
              <a:rPr lang="fi-FI" dirty="0" smtClean="0"/>
              <a:t>Laadunkehittämisryhmä: laadunhallinnan uuden tason saavuttaminen</a:t>
            </a:r>
          </a:p>
          <a:p>
            <a:r>
              <a:rPr lang="fi-FI" dirty="0" smtClean="0"/>
              <a:t>Neuvostot: oman toimialueensa laatu</a:t>
            </a:r>
          </a:p>
          <a:p>
            <a:r>
              <a:rPr lang="fi-FI" dirty="0" smtClean="0"/>
              <a:t>Rehtori: koko yliopiston laadunhallinta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18.10.2010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Laadunhallinta</a:t>
            </a:r>
            <a:r>
              <a:rPr lang="en-US" dirty="0" smtClean="0"/>
              <a:t>, Pirjo Halonen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Arviointi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Jatkuva ja ennakoiva seuranta</a:t>
            </a:r>
          </a:p>
          <a:p>
            <a:pPr lvl="1"/>
            <a:r>
              <a:rPr lang="fi-FI" dirty="0" smtClean="0"/>
              <a:t>oma toiminta</a:t>
            </a:r>
          </a:p>
          <a:p>
            <a:pPr lvl="1"/>
            <a:r>
              <a:rPr lang="fi-FI" dirty="0" smtClean="0"/>
              <a:t>yhteiskunta</a:t>
            </a:r>
          </a:p>
          <a:p>
            <a:pPr lvl="1"/>
            <a:r>
              <a:rPr lang="fi-FI" dirty="0" smtClean="0"/>
              <a:t>kilpailijat</a:t>
            </a:r>
          </a:p>
          <a:p>
            <a:r>
              <a:rPr lang="fi-FI" dirty="0" smtClean="0"/>
              <a:t>Laadunkehittämisryhmä </a:t>
            </a:r>
            <a:r>
              <a:rPr lang="fi-FI" dirty="0" smtClean="0">
                <a:sym typeface="Wingdings" pitchFamily="2" charset="2"/>
              </a:rPr>
              <a:t> hallitus ja rehtori</a:t>
            </a:r>
          </a:p>
          <a:p>
            <a:r>
              <a:rPr lang="fi-FI" dirty="0" smtClean="0"/>
              <a:t>Auditoinnit</a:t>
            </a:r>
          </a:p>
          <a:p>
            <a:r>
              <a:rPr lang="fi-FI" dirty="0" smtClean="0"/>
              <a:t>Itsearvioinnit</a:t>
            </a:r>
          </a:p>
          <a:p>
            <a:r>
              <a:rPr lang="fi-FI" dirty="0" smtClean="0"/>
              <a:t>Johdon katselmus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18.10.2010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Laadunhallinta, Pirjo Halonen</a:t>
            </a:r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Laatukäsikirjat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Tiedekunta-, erillislaitos- ja palvelulaitostason laatukäsikirjat </a:t>
            </a:r>
            <a:r>
              <a:rPr lang="fi-FI" dirty="0" smtClean="0"/>
              <a:t>uusitaan helmikuun </a:t>
            </a:r>
            <a:r>
              <a:rPr lang="fi-FI" dirty="0" smtClean="0"/>
              <a:t>2011 loppuun </a:t>
            </a:r>
            <a:r>
              <a:rPr lang="fi-FI" dirty="0" smtClean="0"/>
              <a:t>mennessä.</a:t>
            </a:r>
          </a:p>
          <a:p>
            <a:r>
              <a:rPr lang="fi-FI" dirty="0" smtClean="0"/>
              <a:t>Yliopistotason laatukäsikirja uusitaan ainakin pääpiirteittäin ensin.</a:t>
            </a:r>
          </a:p>
          <a:p>
            <a:r>
              <a:rPr lang="fi-FI" dirty="0" smtClean="0"/>
              <a:t>Vaatimukset:</a:t>
            </a:r>
          </a:p>
          <a:p>
            <a:pPr lvl="1"/>
            <a:r>
              <a:rPr lang="fi-FI" dirty="0" smtClean="0"/>
              <a:t>Aikaisempaa keveämpi</a:t>
            </a:r>
          </a:p>
          <a:p>
            <a:pPr lvl="1"/>
            <a:r>
              <a:rPr lang="fi-FI" i="1" dirty="0" err="1" smtClean="0"/>
              <a:t>Laatu-Plone</a:t>
            </a:r>
            <a:r>
              <a:rPr lang="fi-FI" dirty="0" err="1" smtClean="0"/>
              <a:t>ssa</a:t>
            </a:r>
            <a:r>
              <a:rPr lang="fi-FI" dirty="0" smtClean="0"/>
              <a:t>, koulutukset</a:t>
            </a:r>
          </a:p>
          <a:p>
            <a:pPr lvl="2"/>
            <a:r>
              <a:rPr lang="fi-FI" dirty="0" smtClean="0"/>
              <a:t>To 28.10.2010 klo 10-12, MaD206, 15 paikkaa </a:t>
            </a:r>
          </a:p>
          <a:p>
            <a:pPr lvl="2"/>
            <a:r>
              <a:rPr lang="fi-FI" dirty="0" smtClean="0"/>
              <a:t>Ti 2.11.2010 klo 12-14, </a:t>
            </a:r>
            <a:r>
              <a:rPr lang="fi-FI" dirty="0" err="1" smtClean="0"/>
              <a:t>Ag</a:t>
            </a:r>
            <a:r>
              <a:rPr lang="fi-FI" dirty="0" smtClean="0"/>
              <a:t> B112.2 (</a:t>
            </a:r>
            <a:r>
              <a:rPr lang="fi-FI" dirty="0" err="1" smtClean="0"/>
              <a:t>Latin</a:t>
            </a:r>
            <a:r>
              <a:rPr lang="fi-FI" dirty="0" smtClean="0"/>
              <a:t>), 12 paikkaa</a:t>
            </a:r>
          </a:p>
          <a:p>
            <a:pPr lvl="1"/>
            <a:r>
              <a:rPr lang="fi-FI" dirty="0" smtClean="0"/>
              <a:t>Käytetään sanastoa.</a:t>
            </a:r>
          </a:p>
          <a:p>
            <a:pPr lvl="1"/>
            <a:r>
              <a:rPr lang="fi-FI" dirty="0" smtClean="0"/>
              <a:t>Asiat vain yhteen kertaan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18.10.2010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Laadunhallinta, Pirjo Halonen</a:t>
            </a:r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JYU Oranssi vaahterapohja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Helvetica"/>
        <a:ea typeface=""/>
        <a:cs typeface="Arial"/>
      </a:majorFont>
      <a:minorFont>
        <a:latin typeface="Helvetic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JYU Oranssi vaahterapohja</Template>
  <TotalTime>0</TotalTime>
  <Words>354</Words>
  <Application>Microsoft Office PowerPoint</Application>
  <PresentationFormat>Näytössä katseltava diaesitys (4:3)</PresentationFormat>
  <Paragraphs>116</Paragraphs>
  <Slides>11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JYU Oranssi vaahterapohja</vt:lpstr>
      <vt:lpstr>Ajankohtaista Jyväskylän yliopiston laatutyössä</vt:lpstr>
      <vt:lpstr>Aiheet</vt:lpstr>
      <vt:lpstr>Laatupolitiikka</vt:lpstr>
      <vt:lpstr>Laadunhallintajärjestelmä</vt:lpstr>
      <vt:lpstr>Laatukulttuuri</vt:lpstr>
      <vt:lpstr>Laatudokumentaatio</vt:lpstr>
      <vt:lpstr>Vastuut</vt:lpstr>
      <vt:lpstr>Arviointi</vt:lpstr>
      <vt:lpstr>Laatukäsikirjat</vt:lpstr>
      <vt:lpstr>Itsearvioinnit</vt:lpstr>
      <vt:lpstr>Sisäiset auditoinnit</vt:lpstr>
    </vt:vector>
  </TitlesOfParts>
  <Company>University of Jyväskylä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Pirjo Halonen</dc:creator>
  <cp:lastModifiedBy>Pirjo Halonen</cp:lastModifiedBy>
  <cp:revision>18</cp:revision>
  <dcterms:created xsi:type="dcterms:W3CDTF">2010-10-08T06:40:39Z</dcterms:created>
  <dcterms:modified xsi:type="dcterms:W3CDTF">2010-10-18T11:48:42Z</dcterms:modified>
</cp:coreProperties>
</file>