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1" r:id="rId3"/>
    <p:sldId id="264" r:id="rId4"/>
    <p:sldId id="257" r:id="rId5"/>
    <p:sldId id="277" r:id="rId6"/>
    <p:sldId id="276" r:id="rId7"/>
    <p:sldId id="268" r:id="rId8"/>
    <p:sldId id="259" r:id="rId9"/>
    <p:sldId id="260" r:id="rId10"/>
    <p:sldId id="266" r:id="rId11"/>
    <p:sldId id="269" r:id="rId12"/>
    <p:sldId id="267" r:id="rId13"/>
    <p:sldId id="265" r:id="rId14"/>
    <p:sldId id="279" r:id="rId15"/>
    <p:sldId id="278" r:id="rId1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FFCC"/>
    <a:srgbClr val="F1563F"/>
    <a:srgbClr val="0029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Ei tyyliä, ei ruudukko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4" autoAdjust="0"/>
    <p:restoredTop sz="65385" autoAdjust="0"/>
  </p:normalViewPr>
  <p:slideViewPr>
    <p:cSldViewPr snapToGrid="0">
      <p:cViewPr>
        <p:scale>
          <a:sx n="60" d="100"/>
          <a:sy n="60" d="100"/>
        </p:scale>
        <p:origin x="1928" y="37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0D79C5-B6D5-4C99-A3A9-144C02A20B94}" type="doc">
      <dgm:prSet loTypeId="urn:microsoft.com/office/officeart/2011/layout/RadialPictureList" loCatId="picture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12A6F723-8A70-4259-88FC-6273051B20C6}">
      <dgm:prSet phldrT="[Text]"/>
      <dgm:spPr/>
      <dgm:t>
        <a:bodyPr/>
        <a:lstStyle/>
        <a:p>
          <a:r>
            <a:rPr lang="en-US" dirty="0" err="1" smtClean="0"/>
            <a:t>Pari</a:t>
          </a:r>
          <a:r>
            <a:rPr lang="en-US" dirty="0" smtClean="0"/>
            <a:t> 1</a:t>
          </a:r>
          <a:endParaRPr lang="en-US" dirty="0"/>
        </a:p>
      </dgm:t>
    </dgm:pt>
    <dgm:pt modelId="{9A015763-99BF-4F20-B298-1D2689DE790D}" type="parTrans" cxnId="{FBCAA90E-848E-4DB5-A57E-06B33788677D}">
      <dgm:prSet/>
      <dgm:spPr/>
      <dgm:t>
        <a:bodyPr/>
        <a:lstStyle/>
        <a:p>
          <a:endParaRPr lang="en-US"/>
        </a:p>
      </dgm:t>
    </dgm:pt>
    <dgm:pt modelId="{B0CF53CC-9AAD-4FC2-8D47-73EBBB0735A5}" type="sibTrans" cxnId="{FBCAA90E-848E-4DB5-A57E-06B33788677D}">
      <dgm:prSet/>
      <dgm:spPr/>
      <dgm:t>
        <a:bodyPr/>
        <a:lstStyle/>
        <a:p>
          <a:endParaRPr lang="en-US"/>
        </a:p>
      </dgm:t>
    </dgm:pt>
    <dgm:pt modelId="{0769BE3A-DBDB-4969-AA32-91A56B54769E}">
      <dgm:prSet phldrT="[Text]"/>
      <dgm:spPr/>
      <dgm:t>
        <a:bodyPr/>
        <a:lstStyle/>
        <a:p>
          <a:r>
            <a:rPr lang="en-US" dirty="0" err="1" smtClean="0"/>
            <a:t>Pari</a:t>
          </a:r>
          <a:r>
            <a:rPr lang="en-US" dirty="0" smtClean="0"/>
            <a:t> 2</a:t>
          </a:r>
          <a:endParaRPr lang="en-US" dirty="0"/>
        </a:p>
      </dgm:t>
    </dgm:pt>
    <dgm:pt modelId="{34A97A7D-0977-4ABD-BE19-632AD53D9B97}" type="parTrans" cxnId="{92014525-9D76-4A00-8C27-52D6290EE122}">
      <dgm:prSet/>
      <dgm:spPr/>
      <dgm:t>
        <a:bodyPr/>
        <a:lstStyle/>
        <a:p>
          <a:endParaRPr lang="en-US"/>
        </a:p>
      </dgm:t>
    </dgm:pt>
    <dgm:pt modelId="{FB424646-C41B-4844-879C-E764FFA9CD10}" type="sibTrans" cxnId="{92014525-9D76-4A00-8C27-52D6290EE122}">
      <dgm:prSet/>
      <dgm:spPr/>
      <dgm:t>
        <a:bodyPr/>
        <a:lstStyle/>
        <a:p>
          <a:endParaRPr lang="en-US"/>
        </a:p>
      </dgm:t>
    </dgm:pt>
    <dgm:pt modelId="{4870E5D0-3F45-4E34-BCDC-247CE2C86F7D}">
      <dgm:prSet phldrT="[Text]"/>
      <dgm:spPr/>
      <dgm:t>
        <a:bodyPr/>
        <a:lstStyle/>
        <a:p>
          <a:r>
            <a:rPr lang="en-US" dirty="0" err="1" smtClean="0"/>
            <a:t>Pari</a:t>
          </a:r>
          <a:r>
            <a:rPr lang="en-US" dirty="0" smtClean="0"/>
            <a:t> 3</a:t>
          </a:r>
          <a:endParaRPr lang="en-US" dirty="0"/>
        </a:p>
      </dgm:t>
    </dgm:pt>
    <dgm:pt modelId="{AD66F159-477E-452F-A674-689FD5A3D9D6}" type="parTrans" cxnId="{E627AEB7-9717-4E08-8EB6-443E62F3AB39}">
      <dgm:prSet/>
      <dgm:spPr/>
      <dgm:t>
        <a:bodyPr/>
        <a:lstStyle/>
        <a:p>
          <a:endParaRPr lang="en-US"/>
        </a:p>
      </dgm:t>
    </dgm:pt>
    <dgm:pt modelId="{99EA348B-CDEF-490A-8946-A37405FCC739}" type="sibTrans" cxnId="{E627AEB7-9717-4E08-8EB6-443E62F3AB39}">
      <dgm:prSet/>
      <dgm:spPr/>
      <dgm:t>
        <a:bodyPr/>
        <a:lstStyle/>
        <a:p>
          <a:endParaRPr lang="en-US"/>
        </a:p>
      </dgm:t>
    </dgm:pt>
    <dgm:pt modelId="{DA4068B2-BE52-4B18-BB61-06A08FBCD6EE}">
      <dgm:prSet phldrT="[Text]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dgm:style>
      </dgm:prSet>
      <dgm:spPr>
        <a:noFill/>
        <a:ln>
          <a:noFill/>
        </a:ln>
      </dgm:spPr>
      <dgm:t>
        <a:bodyPr/>
        <a:lstStyle/>
        <a:p>
          <a:endParaRPr lang="en-US" dirty="0"/>
        </a:p>
      </dgm:t>
    </dgm:pt>
    <dgm:pt modelId="{416FF810-7C73-41B3-93C3-B310AF16D21A}" type="sibTrans" cxnId="{9F8262EE-242D-4D23-8373-484CD46B662A}">
      <dgm:prSet/>
      <dgm:spPr/>
      <dgm:t>
        <a:bodyPr/>
        <a:lstStyle/>
        <a:p>
          <a:endParaRPr lang="en-US"/>
        </a:p>
      </dgm:t>
    </dgm:pt>
    <dgm:pt modelId="{D7CD258B-99F1-4C9D-8DAB-0CA7E5688793}" type="parTrans" cxnId="{9F8262EE-242D-4D23-8373-484CD46B662A}">
      <dgm:prSet/>
      <dgm:spPr/>
      <dgm:t>
        <a:bodyPr/>
        <a:lstStyle/>
        <a:p>
          <a:endParaRPr lang="en-US"/>
        </a:p>
      </dgm:t>
    </dgm:pt>
    <dgm:pt modelId="{2F4083E9-7541-4887-8918-A63D6B4D59DA}" type="pres">
      <dgm:prSet presAssocID="{A90D79C5-B6D5-4C99-A3A9-144C02A20B94}" presName="Name0" presStyleCnt="0">
        <dgm:presLayoutVars>
          <dgm:chMax val="1"/>
          <dgm:chPref val="1"/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DFF29612-A7D1-49A4-8350-8AF374545061}" type="pres">
      <dgm:prSet presAssocID="{DA4068B2-BE52-4B18-BB61-06A08FBCD6EE}" presName="Parent" presStyleLbl="node1" presStyleIdx="0" presStyleCnt="2">
        <dgm:presLayoutVars>
          <dgm:chMax val="4"/>
          <dgm:chPref val="3"/>
        </dgm:presLayoutVars>
      </dgm:prSet>
      <dgm:spPr/>
      <dgm:t>
        <a:bodyPr/>
        <a:lstStyle/>
        <a:p>
          <a:endParaRPr lang="en-US"/>
        </a:p>
      </dgm:t>
    </dgm:pt>
    <dgm:pt modelId="{BDD0DEC2-C5FB-4A60-B254-D998F755F650}" type="pres">
      <dgm:prSet presAssocID="{12A6F723-8A70-4259-88FC-6273051B20C6}" presName="Accent" presStyleLbl="node1" presStyleIdx="1" presStyleCnt="2"/>
      <dgm:spPr/>
    </dgm:pt>
    <dgm:pt modelId="{4E1A3086-41BE-45F3-8625-60F23674ECCA}" type="pres">
      <dgm:prSet presAssocID="{12A6F723-8A70-4259-88FC-6273051B20C6}" presName="Image1" presStyleLbl="fgImgPlace1" presStyleIdx="0" presStyleCnt="3"/>
      <dgm:spPr/>
    </dgm:pt>
    <dgm:pt modelId="{3F5074CF-7ECE-47A9-A004-BFA7E63C9F56}" type="pres">
      <dgm:prSet presAssocID="{12A6F723-8A70-4259-88FC-6273051B20C6}" presName="Child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F4A01C-DA71-41A4-8159-560B6169A7BB}" type="pres">
      <dgm:prSet presAssocID="{0769BE3A-DBDB-4969-AA32-91A56B54769E}" presName="Image2" presStyleCnt="0"/>
      <dgm:spPr/>
    </dgm:pt>
    <dgm:pt modelId="{CADA45A9-926F-4AB9-B9DA-2C802C632369}" type="pres">
      <dgm:prSet presAssocID="{0769BE3A-DBDB-4969-AA32-91A56B54769E}" presName="Image" presStyleLbl="fgImgPlace1" presStyleIdx="1" presStyleCnt="3"/>
      <dgm:spPr/>
    </dgm:pt>
    <dgm:pt modelId="{7737ED20-5A38-491F-9D52-D6A29D67AA0D}" type="pres">
      <dgm:prSet presAssocID="{0769BE3A-DBDB-4969-AA32-91A56B54769E}" presName="Child2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AAFA8D-81CA-4332-91F5-2B35A046C91F}" type="pres">
      <dgm:prSet presAssocID="{4870E5D0-3F45-4E34-BCDC-247CE2C86F7D}" presName="Image3" presStyleCnt="0"/>
      <dgm:spPr/>
    </dgm:pt>
    <dgm:pt modelId="{2B61B02E-519B-4E0A-945A-3FD3200CD679}" type="pres">
      <dgm:prSet presAssocID="{4870E5D0-3F45-4E34-BCDC-247CE2C86F7D}" presName="Image" presStyleLbl="fgImgPlace1" presStyleIdx="2" presStyleCnt="3"/>
      <dgm:spPr/>
    </dgm:pt>
    <dgm:pt modelId="{05433B7A-A0AC-42A7-B23F-29743E6E11A3}" type="pres">
      <dgm:prSet presAssocID="{4870E5D0-3F45-4E34-BCDC-247CE2C86F7D}" presName="Child3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627AEB7-9717-4E08-8EB6-443E62F3AB39}" srcId="{DA4068B2-BE52-4B18-BB61-06A08FBCD6EE}" destId="{4870E5D0-3F45-4E34-BCDC-247CE2C86F7D}" srcOrd="2" destOrd="0" parTransId="{AD66F159-477E-452F-A674-689FD5A3D9D6}" sibTransId="{99EA348B-CDEF-490A-8946-A37405FCC739}"/>
    <dgm:cxn modelId="{10EED357-916F-48DD-9A77-097B72FE3321}" type="presOf" srcId="{4870E5D0-3F45-4E34-BCDC-247CE2C86F7D}" destId="{05433B7A-A0AC-42A7-B23F-29743E6E11A3}" srcOrd="0" destOrd="0" presId="urn:microsoft.com/office/officeart/2011/layout/RadialPictureList"/>
    <dgm:cxn modelId="{203A0C6F-5A94-4D77-9812-66567F05D6D2}" type="presOf" srcId="{DA4068B2-BE52-4B18-BB61-06A08FBCD6EE}" destId="{DFF29612-A7D1-49A4-8350-8AF374545061}" srcOrd="0" destOrd="0" presId="urn:microsoft.com/office/officeart/2011/layout/RadialPictureList"/>
    <dgm:cxn modelId="{9F8262EE-242D-4D23-8373-484CD46B662A}" srcId="{A90D79C5-B6D5-4C99-A3A9-144C02A20B94}" destId="{DA4068B2-BE52-4B18-BB61-06A08FBCD6EE}" srcOrd="0" destOrd="0" parTransId="{D7CD258B-99F1-4C9D-8DAB-0CA7E5688793}" sibTransId="{416FF810-7C73-41B3-93C3-B310AF16D21A}"/>
    <dgm:cxn modelId="{5CC19396-AC4D-4964-BCB7-77632C86AF20}" type="presOf" srcId="{0769BE3A-DBDB-4969-AA32-91A56B54769E}" destId="{7737ED20-5A38-491F-9D52-D6A29D67AA0D}" srcOrd="0" destOrd="0" presId="urn:microsoft.com/office/officeart/2011/layout/RadialPictureList"/>
    <dgm:cxn modelId="{FBCAA90E-848E-4DB5-A57E-06B33788677D}" srcId="{DA4068B2-BE52-4B18-BB61-06A08FBCD6EE}" destId="{12A6F723-8A70-4259-88FC-6273051B20C6}" srcOrd="0" destOrd="0" parTransId="{9A015763-99BF-4F20-B298-1D2689DE790D}" sibTransId="{B0CF53CC-9AAD-4FC2-8D47-73EBBB0735A5}"/>
    <dgm:cxn modelId="{92014525-9D76-4A00-8C27-52D6290EE122}" srcId="{DA4068B2-BE52-4B18-BB61-06A08FBCD6EE}" destId="{0769BE3A-DBDB-4969-AA32-91A56B54769E}" srcOrd="1" destOrd="0" parTransId="{34A97A7D-0977-4ABD-BE19-632AD53D9B97}" sibTransId="{FB424646-C41B-4844-879C-E764FFA9CD10}"/>
    <dgm:cxn modelId="{9C4E5009-26DD-40A4-8714-879FD3CBF8F7}" type="presOf" srcId="{12A6F723-8A70-4259-88FC-6273051B20C6}" destId="{3F5074CF-7ECE-47A9-A004-BFA7E63C9F56}" srcOrd="0" destOrd="0" presId="urn:microsoft.com/office/officeart/2011/layout/RadialPictureList"/>
    <dgm:cxn modelId="{5BA352EF-1377-402F-8CA2-FFB64D1BAC2F}" type="presOf" srcId="{A90D79C5-B6D5-4C99-A3A9-144C02A20B94}" destId="{2F4083E9-7541-4887-8918-A63D6B4D59DA}" srcOrd="0" destOrd="0" presId="urn:microsoft.com/office/officeart/2011/layout/RadialPictureList"/>
    <dgm:cxn modelId="{A6A5D8DD-DCDF-4CFF-840C-2EDD9B89ECC2}" type="presParOf" srcId="{2F4083E9-7541-4887-8918-A63D6B4D59DA}" destId="{DFF29612-A7D1-49A4-8350-8AF374545061}" srcOrd="0" destOrd="0" presId="urn:microsoft.com/office/officeart/2011/layout/RadialPictureList"/>
    <dgm:cxn modelId="{7B89A266-F78B-4CA5-B3E8-606F18871D87}" type="presParOf" srcId="{2F4083E9-7541-4887-8918-A63D6B4D59DA}" destId="{BDD0DEC2-C5FB-4A60-B254-D998F755F650}" srcOrd="1" destOrd="0" presId="urn:microsoft.com/office/officeart/2011/layout/RadialPictureList"/>
    <dgm:cxn modelId="{FCE6EAC9-E2DB-490D-B304-3FDB7E63280B}" type="presParOf" srcId="{2F4083E9-7541-4887-8918-A63D6B4D59DA}" destId="{4E1A3086-41BE-45F3-8625-60F23674ECCA}" srcOrd="2" destOrd="0" presId="urn:microsoft.com/office/officeart/2011/layout/RadialPictureList"/>
    <dgm:cxn modelId="{B13AB457-DDAD-4BEE-A365-FFA9B9B0E4FB}" type="presParOf" srcId="{2F4083E9-7541-4887-8918-A63D6B4D59DA}" destId="{3F5074CF-7ECE-47A9-A004-BFA7E63C9F56}" srcOrd="3" destOrd="0" presId="urn:microsoft.com/office/officeart/2011/layout/RadialPictureList"/>
    <dgm:cxn modelId="{65A97D2B-FB8A-416B-8FFA-D3E39B69C477}" type="presParOf" srcId="{2F4083E9-7541-4887-8918-A63D6B4D59DA}" destId="{98F4A01C-DA71-41A4-8159-560B6169A7BB}" srcOrd="4" destOrd="0" presId="urn:microsoft.com/office/officeart/2011/layout/RadialPictureList"/>
    <dgm:cxn modelId="{A6B8CF86-4B95-4162-A478-A487BF357698}" type="presParOf" srcId="{98F4A01C-DA71-41A4-8159-560B6169A7BB}" destId="{CADA45A9-926F-4AB9-B9DA-2C802C632369}" srcOrd="0" destOrd="0" presId="urn:microsoft.com/office/officeart/2011/layout/RadialPictureList"/>
    <dgm:cxn modelId="{7C831BBE-C847-46F3-B175-A439F11972D9}" type="presParOf" srcId="{2F4083E9-7541-4887-8918-A63D6B4D59DA}" destId="{7737ED20-5A38-491F-9D52-D6A29D67AA0D}" srcOrd="5" destOrd="0" presId="urn:microsoft.com/office/officeart/2011/layout/RadialPictureList"/>
    <dgm:cxn modelId="{8AA4944D-3B3D-4CCC-89E5-9166AC9B5A43}" type="presParOf" srcId="{2F4083E9-7541-4887-8918-A63D6B4D59DA}" destId="{3BAAFA8D-81CA-4332-91F5-2B35A046C91F}" srcOrd="6" destOrd="0" presId="urn:microsoft.com/office/officeart/2011/layout/RadialPictureList"/>
    <dgm:cxn modelId="{0665E201-C40B-42A8-B619-AE48C7F01A21}" type="presParOf" srcId="{3BAAFA8D-81CA-4332-91F5-2B35A046C91F}" destId="{2B61B02E-519B-4E0A-945A-3FD3200CD679}" srcOrd="0" destOrd="0" presId="urn:microsoft.com/office/officeart/2011/layout/RadialPictureList"/>
    <dgm:cxn modelId="{092F67C6-06FB-4203-BED4-E094D13D1D34}" type="presParOf" srcId="{2F4083E9-7541-4887-8918-A63D6B4D59DA}" destId="{05433B7A-A0AC-42A7-B23F-29743E6E11A3}" srcOrd="7" destOrd="0" presId="urn:microsoft.com/office/officeart/2011/layout/RadialPictur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F29612-A7D1-49A4-8350-8AF374545061}">
      <dsp:nvSpPr>
        <dsp:cNvPr id="0" name=""/>
        <dsp:cNvSpPr/>
      </dsp:nvSpPr>
      <dsp:spPr>
        <a:xfrm>
          <a:off x="1018351" y="376938"/>
          <a:ext cx="677915" cy="677948"/>
        </a:xfrm>
        <a:prstGeom prst="ellipse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dk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 dirty="0"/>
        </a:p>
      </dsp:txBody>
      <dsp:txXfrm>
        <a:off x="1117629" y="476221"/>
        <a:ext cx="479359" cy="479382"/>
      </dsp:txXfrm>
    </dsp:sp>
    <dsp:sp modelId="{BDD0DEC2-C5FB-4A60-B254-D998F755F650}">
      <dsp:nvSpPr>
        <dsp:cNvPr id="0" name=""/>
        <dsp:cNvSpPr/>
      </dsp:nvSpPr>
      <dsp:spPr>
        <a:xfrm>
          <a:off x="668760" y="0"/>
          <a:ext cx="1366564" cy="1424561"/>
        </a:xfrm>
        <a:prstGeom prst="blockArc">
          <a:avLst>
            <a:gd name="adj1" fmla="val 17527788"/>
            <a:gd name="adj2" fmla="val 4119114"/>
            <a:gd name="adj3" fmla="val 5750"/>
          </a:avLst>
        </a:prstGeom>
        <a:solidFill>
          <a:schemeClr val="accent1">
            <a:shade val="80000"/>
            <a:hueOff val="271263"/>
            <a:satOff val="5175"/>
            <a:lumOff val="228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1A3086-41BE-45F3-8625-60F23674ECCA}">
      <dsp:nvSpPr>
        <dsp:cNvPr id="0" name=""/>
        <dsp:cNvSpPr/>
      </dsp:nvSpPr>
      <dsp:spPr>
        <a:xfrm>
          <a:off x="1674999" y="120090"/>
          <a:ext cx="363161" cy="36326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5074CF-7ECE-47A9-A004-BFA7E63C9F56}">
      <dsp:nvSpPr>
        <dsp:cNvPr id="0" name=""/>
        <dsp:cNvSpPr/>
      </dsp:nvSpPr>
      <dsp:spPr>
        <a:xfrm>
          <a:off x="2065706" y="125931"/>
          <a:ext cx="486105" cy="3515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10000"/>
            </a:spcAft>
          </a:pPr>
          <a:r>
            <a:rPr lang="en-US" sz="1500" kern="1200" dirty="0" err="1" smtClean="0"/>
            <a:t>Pari</a:t>
          </a:r>
          <a:r>
            <a:rPr lang="en-US" sz="1500" kern="1200" dirty="0" smtClean="0"/>
            <a:t> 1</a:t>
          </a:r>
          <a:endParaRPr lang="en-US" sz="1500" kern="1200" dirty="0"/>
        </a:p>
      </dsp:txBody>
      <dsp:txXfrm>
        <a:off x="2065706" y="125931"/>
        <a:ext cx="486105" cy="351581"/>
      </dsp:txXfrm>
    </dsp:sp>
    <dsp:sp modelId="{CADA45A9-926F-4AB9-B9DA-2C802C632369}">
      <dsp:nvSpPr>
        <dsp:cNvPr id="0" name=""/>
        <dsp:cNvSpPr/>
      </dsp:nvSpPr>
      <dsp:spPr>
        <a:xfrm>
          <a:off x="1815362" y="533355"/>
          <a:ext cx="363161" cy="363263"/>
        </a:xfrm>
        <a:prstGeom prst="ellipse">
          <a:avLst/>
        </a:prstGeom>
        <a:solidFill>
          <a:schemeClr val="accent1">
            <a:tint val="50000"/>
            <a:hueOff val="36168"/>
            <a:satOff val="-1390"/>
            <a:lumOff val="48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37ED20-5A38-491F-9D52-D6A29D67AA0D}">
      <dsp:nvSpPr>
        <dsp:cNvPr id="0" name=""/>
        <dsp:cNvSpPr/>
      </dsp:nvSpPr>
      <dsp:spPr>
        <a:xfrm>
          <a:off x="2208095" y="538484"/>
          <a:ext cx="486105" cy="3515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10000"/>
            </a:spcAft>
          </a:pPr>
          <a:r>
            <a:rPr lang="en-US" sz="1500" kern="1200" dirty="0" err="1" smtClean="0"/>
            <a:t>Pari</a:t>
          </a:r>
          <a:r>
            <a:rPr lang="en-US" sz="1500" kern="1200" dirty="0" smtClean="0"/>
            <a:t> 2</a:t>
          </a:r>
          <a:endParaRPr lang="en-US" sz="1500" kern="1200" dirty="0"/>
        </a:p>
      </dsp:txBody>
      <dsp:txXfrm>
        <a:off x="2208095" y="538484"/>
        <a:ext cx="486105" cy="351581"/>
      </dsp:txXfrm>
    </dsp:sp>
    <dsp:sp modelId="{2B61B02E-519B-4E0A-945A-3FD3200CD679}">
      <dsp:nvSpPr>
        <dsp:cNvPr id="0" name=""/>
        <dsp:cNvSpPr/>
      </dsp:nvSpPr>
      <dsp:spPr>
        <a:xfrm>
          <a:off x="1674999" y="952461"/>
          <a:ext cx="363161" cy="363263"/>
        </a:xfrm>
        <a:prstGeom prst="ellipse">
          <a:avLst/>
        </a:prstGeom>
        <a:solidFill>
          <a:schemeClr val="accent1">
            <a:tint val="50000"/>
            <a:hueOff val="72337"/>
            <a:satOff val="-2780"/>
            <a:lumOff val="977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433B7A-A0AC-42A7-B23F-29743E6E11A3}">
      <dsp:nvSpPr>
        <dsp:cNvPr id="0" name=""/>
        <dsp:cNvSpPr/>
      </dsp:nvSpPr>
      <dsp:spPr>
        <a:xfrm>
          <a:off x="2065706" y="959869"/>
          <a:ext cx="486105" cy="3515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10000"/>
            </a:spcAft>
          </a:pPr>
          <a:r>
            <a:rPr lang="en-US" sz="1500" kern="1200" dirty="0" err="1" smtClean="0"/>
            <a:t>Pari</a:t>
          </a:r>
          <a:r>
            <a:rPr lang="en-US" sz="1500" kern="1200" dirty="0" smtClean="0"/>
            <a:t> 3</a:t>
          </a:r>
          <a:endParaRPr lang="en-US" sz="1500" kern="1200" dirty="0"/>
        </a:p>
      </dsp:txBody>
      <dsp:txXfrm>
        <a:off x="2065706" y="959869"/>
        <a:ext cx="486105" cy="3515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RadialPictureList">
  <dgm:title val="Radial Picture List"/>
  <dgm:desc val="Use to show relationships to a central idea. The Level 1 shape contains text and all Level 2 shapes contain a picture with corresponding text. Limited to four Level 2 pictures.  Unused pictures do not appear, but remain available if you switch layouts. Works best with a small amount of Level 2 text."/>
  <dgm:catLst>
    <dgm:cat type="picture" pri="2500"/>
    <dgm:cat type="officeonline" pri="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10" destId="14" srcOrd="3" destOrd="0"/>
      </dgm:cxnLst>
      <dgm:bg/>
      <dgm:whole/>
    </dgm:dataModel>
  </dgm:clrData>
  <dgm:layoutNode name="Name0">
    <dgm:varLst>
      <dgm:chMax val="1"/>
      <dgm:chPref val="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Child1" refType="w" fact="0.76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5661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6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l" for="ch" forName="Parent" refType="w" fact="0.1777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l" for="ch" forName="Image1" refType="w" fact="0.5531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l" for="ch" forName="Image2" refType="w" fact="0.5531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l" for="ch" forName="Child1" refType="w" fact="0.7529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l" for="ch" forName="Child2" refType="w" fact="0.7529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7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4968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l" for="ch" forName="Image2" refType="w" fact="0.5661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l" for="ch" forName="Image3" refType="w" fact="0.4968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l" for="ch" forName="Child1" refType="w" fact="0.6897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l" for="ch" forName="Child2" refType="w" fact="0.76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l" for="ch" forName="Child3" refType="w" fact="0.6897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8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" refType="w" fact="0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l" for="ch" forName="Parent" refType="w" fact="0.1756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l" for="ch" forName="Image1" refType="w" fact="0.42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l" for="ch" forName="Image2" refType="w" fact="0.5598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l" for="ch" forName="Image3" refType="w" fact="0.5591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l" for="ch" forName="Image4" refType="w" fact="0.42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l" for="ch" forName="Child1" refType="w" fact="0.6214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l" for="ch" forName="Child2" refType="w" fact="0.7557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l" for="ch" forName="Child3" refType="w" fact="0.7557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l" for="ch" forName="Child4" refType="w" fact="0.6214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if>
      <dgm:else name="Name9">
        <dgm:choose name="Name10">
          <dgm:if name="Name11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2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Child1" refType="w" fact="0.24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4339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13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r" for="ch" forName="Parent" refType="w" fact="0.8223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r" for="ch" forName="Image1" refType="w" fact="0.4469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r" for="ch" forName="Image2" refType="w" fact="0.4469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r" for="ch" forName="Child1" refType="w" fact="0.2471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r" for="ch" forName="Child2" refType="w" fact="0.2471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14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5032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r" for="ch" forName="Image2" refType="w" fact="0.4339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r" for="ch" forName="Image3" refType="w" fact="0.5032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r" for="ch" forName="Child1" refType="w" fact="0.3103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r" for="ch" forName="Child2" refType="w" fact="0.24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r" for="ch" forName="Child3" refType="w" fact="0.3103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15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" refType="w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r" for="ch" forName="Parent" refType="w" fact="0.8244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r" for="ch" forName="Image1" refType="w" fact="0.57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r" for="ch" forName="Image2" refType="w" fact="0.4402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r" for="ch" forName="Image3" refType="w" fact="0.4409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r" for="ch" forName="Image4" refType="w" fact="0.57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r" for="ch" forName="Child1" refType="w" fact="0.3786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r" for="ch" forName="Child2" refType="w" fact="0.2443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r" for="ch" forName="Child3" refType="w" fact="0.2443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r" for="ch" forName="Child4" refType="w" fact="0.3786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else>
    </dgm:choose>
    <dgm:forEach name="wrapper" axis="self" ptType="parTrans">
      <dgm:forEach name="ImageRepeat" axis="self">
        <dgm:layoutNode name="Image" styleLbl="fgImgPlace1">
          <dgm:alg type="sp"/>
          <dgm:shape xmlns:r="http://schemas.openxmlformats.org/officeDocument/2006/relationships" type="ellipse" r:blip="" blipPhldr="1">
            <dgm:adjLst/>
          </dgm:shape>
          <dgm:presOf/>
        </dgm:layoutNode>
      </dgm:forEach>
    </dgm:forEach>
    <dgm:forEach name="Name16" axis="ch" ptType="node" cnt="1">
      <dgm:layoutNode name="Parent" styleLbl="node1">
        <dgm:varLst>
          <dgm:chMax val="4"/>
          <dgm:chPref val="3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7" axis="ch ch" ptType="node node" st="1 1" cnt="1 1">
      <dgm:layoutNode name="Accent" styleLbl="node1">
        <dgm:alg type="sp"/>
        <dgm:choose name="Name18">
          <dgm:if name="Name19" func="var" arg="dir" op="equ" val="norm">
            <dgm:choose name="Name20">
              <dgm:if name="Name21" axis="followSib" ptType="node" func="cnt" op="equ" val="0">
                <dgm:shape xmlns:r="http://schemas.openxmlformats.org/officeDocument/2006/relationships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2" axis="followSib" ptType="node" func="cnt" op="equ" val="1">
                <dgm:shape xmlns:r="http://schemas.openxmlformats.org/officeDocument/2006/relationships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3" axis="followSib" ptType="node" func="cnt" op="equ" val="2">
                <dgm:shape xmlns:r="http://schemas.openxmlformats.org/officeDocument/2006/relationships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24">
                <dgm:shape xmlns:r="http://schemas.openxmlformats.org/officeDocument/2006/relationships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if>
          <dgm:else name="Name25">
            <dgm:choose name="Name26">
              <dgm:if name="Name27" axis="followSib" ptType="node" func="cnt" op="equ" val="0">
                <dgm:shape xmlns:r="http://schemas.openxmlformats.org/officeDocument/2006/relationships" rot="180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8" axis="followSib" ptType="node" func="cnt" op="equ" val="1">
                <dgm:shape xmlns:r="http://schemas.openxmlformats.org/officeDocument/2006/relationships" rot="180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9" axis="followSib" ptType="node" func="cnt" op="equ" val="2">
                <dgm:shape xmlns:r="http://schemas.openxmlformats.org/officeDocument/2006/relationships" rot="180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30">
                <dgm:shape xmlns:r="http://schemas.openxmlformats.org/officeDocument/2006/relationships" rot="180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else>
        </dgm:choose>
        <dgm:presOf/>
      </dgm:layoutNode>
      <dgm:layoutNode name="Image1" styleLbl="fgImgPlace1">
        <dgm:alg type="sp"/>
        <dgm:shape xmlns:r="http://schemas.openxmlformats.org/officeDocument/2006/relationships" type="ellipse" r:blip="" blipPhldr="1">
          <dgm:adjLst/>
        </dgm:shape>
        <dgm:presOf/>
      </dgm:layoutNode>
      <dgm:layoutNode name="Child1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4" axis="ch ch" ptType="node node" st="1 2" cnt="1 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35" ref="ImageRepeat"/>
      </dgm:layoutNode>
      <dgm:layoutNode name="Child2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9" axis="ch ch" ptType="node node" st="1 3" cnt="1 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  <dgm:layoutNode name="Child3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4" axis="ch ch" ptType="node node" st="1 4" cnt="1 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45" ref="Image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i-FI" smtClean="0"/>
              <a:t>16.7.2019</a:t>
            </a:r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i-FI" smtClean="0"/>
              <a:t>Digipalvelut 2019</a:t>
            </a: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241F81-6536-4A50-A39B-92776C3624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3144423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i-FI" smtClean="0"/>
              <a:t>16.7.2019</a:t>
            </a:r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i-FI" smtClean="0"/>
              <a:t>Digipalvelut 2019</a:t>
            </a: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103AB8-B95F-48D0-8F10-EF0D7C929C4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463703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03AB8-B95F-48D0-8F10-EF0D7C929C41}" type="slidenum">
              <a:rPr lang="fi-FI" smtClean="0"/>
              <a:t>1</a:t>
            </a:fld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fi-FI" smtClean="0"/>
              <a:t>16.7.2019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Digipalvelut 2019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86578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03AB8-B95F-48D0-8F10-EF0D7C929C41}" type="slidenum">
              <a:rPr lang="fi-FI" smtClean="0"/>
              <a:t>12</a:t>
            </a:fld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fi-FI" smtClean="0"/>
              <a:t>16.7.2019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Digipalvelut 2019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85533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03AB8-B95F-48D0-8F10-EF0D7C929C41}" type="slidenum">
              <a:rPr lang="fi-FI" smtClean="0"/>
              <a:t>13</a:t>
            </a:fld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fi-FI" smtClean="0"/>
              <a:t>16.7.2019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Digipalvelut 2019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2293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03AB8-B95F-48D0-8F10-EF0D7C929C41}" type="slidenum">
              <a:rPr lang="fi-FI" smtClean="0"/>
              <a:t>14</a:t>
            </a:fld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fi-FI" smtClean="0"/>
              <a:t>16.7.2019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Digipalvelut 2019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110837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03AB8-B95F-48D0-8F10-EF0D7C929C41}" type="slidenum">
              <a:rPr lang="fi-FI" smtClean="0"/>
              <a:t>15</a:t>
            </a:fld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fi-FI" smtClean="0"/>
              <a:t>16.7.2019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Digipalvelut 2019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577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03AB8-B95F-48D0-8F10-EF0D7C929C41}" type="slidenum">
              <a:rPr lang="fi-FI" smtClean="0"/>
              <a:t>2</a:t>
            </a:fld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fi-FI" smtClean="0"/>
              <a:t>16.7.2019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Digipalvelut 2019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1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03AB8-B95F-48D0-8F10-EF0D7C929C41}" type="slidenum">
              <a:rPr lang="fi-FI" smtClean="0"/>
              <a:t>3</a:t>
            </a:fld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fi-FI" smtClean="0"/>
              <a:t>16.7.2019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Digipalvelut 2019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90777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03AB8-B95F-48D0-8F10-EF0D7C929C41}" type="slidenum">
              <a:rPr lang="fi-FI" smtClean="0"/>
              <a:t>4</a:t>
            </a:fld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fi-FI" smtClean="0"/>
              <a:t>16.7.2019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Digipalvelut 2019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94368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03AB8-B95F-48D0-8F10-EF0D7C929C41}" type="slidenum">
              <a:rPr lang="fi-FI" smtClean="0"/>
              <a:t>5</a:t>
            </a:fld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fi-FI" smtClean="0"/>
              <a:t>16.7.2019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Digipalvelut 2019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02352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03AB8-B95F-48D0-8F10-EF0D7C929C41}" type="slidenum">
              <a:rPr lang="fi-FI" smtClean="0"/>
              <a:t>6</a:t>
            </a:fld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fi-FI" smtClean="0"/>
              <a:t>16.7.2019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Digipalvelut 2019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86323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03AB8-B95F-48D0-8F10-EF0D7C929C41}" type="slidenum">
              <a:rPr lang="fi-FI" smtClean="0"/>
              <a:t>9</a:t>
            </a:fld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fi-FI" smtClean="0"/>
              <a:t>16.7.2019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Digipalvelut 2019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72097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03AB8-B95F-48D0-8F10-EF0D7C929C41}" type="slidenum">
              <a:rPr lang="fi-FI" smtClean="0"/>
              <a:t>10</a:t>
            </a:fld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fi-FI" smtClean="0"/>
              <a:t>16.7.2019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Digipalvelut 2019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5468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03AB8-B95F-48D0-8F10-EF0D7C929C41}" type="slidenum">
              <a:rPr lang="fi-FI" smtClean="0"/>
              <a:t>11</a:t>
            </a:fld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fi-FI" smtClean="0"/>
              <a:t>16.7.2019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Digipalvelut 2019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0262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FD823-FCF4-48F6-8FE1-231603568E7B}" type="datetime1">
              <a:rPr lang="fi-FI" smtClean="0"/>
              <a:t>18.7.2019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Jyväskylän yliopisto - Digipalvelut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3188-486E-4090-A434-4D17CD1DBBA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83735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5A18D-9FAA-42D5-9148-27565D28F6F1}" type="datetime1">
              <a:rPr lang="fi-FI" smtClean="0"/>
              <a:t>18.7.2019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Jyväskylän yliopisto - Digipalvelut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3188-486E-4090-A434-4D17CD1DBBA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2224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AACF-A927-401F-A8E5-DE5B1356CEDC}" type="datetime1">
              <a:rPr lang="fi-FI" smtClean="0"/>
              <a:t>18.7.2019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Jyväskylän yliopisto - Digipalvelut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3188-486E-4090-A434-4D17CD1DBBA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4901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F6069-9CE4-4E3A-A40C-AAF72D5161B6}" type="datetime1">
              <a:rPr lang="fi-FI" smtClean="0"/>
              <a:t>18.7.2019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Jyväskylän yliopisto - Digipalvelut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3188-486E-4090-A434-4D17CD1DBBA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9399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69CA9-9811-467E-BD5C-02713ACE2E3F}" type="datetime1">
              <a:rPr lang="fi-FI" smtClean="0"/>
              <a:t>18.7.2019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Jyväskylän yliopisto - Digipalvelut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3188-486E-4090-A434-4D17CD1DBBA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571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5C584-5CAD-4788-8B43-2497A76717D5}" type="datetime1">
              <a:rPr lang="fi-FI" smtClean="0"/>
              <a:t>18.7.2019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Jyväskylän yliopisto - Digipalvelut</a:t>
            </a: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3188-486E-4090-A434-4D17CD1DBBA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8653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7AA70-14AE-47D4-ACF8-9E30971476CE}" type="datetime1">
              <a:rPr lang="fi-FI" smtClean="0"/>
              <a:t>18.7.2019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Jyväskylän yliopisto - Digipalvelut</a:t>
            </a:r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3188-486E-4090-A434-4D17CD1DBBA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0906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FD085-EA66-4AEC-9D65-3BB120658A1D}" type="datetime1">
              <a:rPr lang="fi-FI" smtClean="0"/>
              <a:t>18.7.2019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Jyväskylän yliopisto - Digipalvelut</a:t>
            </a: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3188-486E-4090-A434-4D17CD1DBBA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850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8220-8B79-4F6B-BD27-BBEE4A030F0D}" type="datetime1">
              <a:rPr lang="fi-FI" smtClean="0"/>
              <a:t>18.7.2019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Jyväskylän yliopisto - Digipalvelut</a:t>
            </a:r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3188-486E-4090-A434-4D17CD1DBBA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8224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66515-AF53-49F2-8FCB-CB4152F95065}" type="datetime1">
              <a:rPr lang="fi-FI" smtClean="0"/>
              <a:t>18.7.2019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Jyväskylän yliopisto - Digipalvelut</a:t>
            </a: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3188-486E-4090-A434-4D17CD1DBBA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1466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01F9-87F2-4DE7-B81A-58152E5332A4}" type="datetime1">
              <a:rPr lang="fi-FI" smtClean="0"/>
              <a:t>18.7.2019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Jyväskylän yliopisto - Digipalvelut</a:t>
            </a: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3188-486E-4090-A434-4D17CD1DBBA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114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50346-8126-4C68-8DDA-FD21D30AAE68}" type="datetime1">
              <a:rPr lang="fi-FI" smtClean="0"/>
              <a:t>18.7.2019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Jyväskylän yliopisto - Digipalvelut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F3188-486E-4090-A434-4D17CD1DBBA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1389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>
                <a:latin typeface="Aleo" panose="020F0802020204030203" pitchFamily="34" charset="0"/>
              </a:rPr>
              <a:t>RYHMÄT JA RYHMITTELYT</a:t>
            </a:r>
            <a:endParaRPr lang="fi-FI" dirty="0">
              <a:latin typeface="Aleo" panose="020F080202020403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>
                <a:latin typeface="Aleo" panose="020F0802020204030203" pitchFamily="34" charset="0"/>
              </a:rPr>
              <a:t>Ryhmien käyttö Moodlessa</a:t>
            </a:r>
            <a:endParaRPr lang="fi-FI" dirty="0">
              <a:latin typeface="Aleo" panose="020F08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17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latin typeface="Aleo" panose="020F0802020204030203" pitchFamily="34" charset="0"/>
              </a:rPr>
              <a:t>Ryhmien luominen</a:t>
            </a:r>
            <a:endParaRPr lang="fi-FI" dirty="0">
              <a:latin typeface="Aleo" panose="020F0802020204030203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Jyväskylän yliopisto - Digipalvelut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086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latin typeface="Aleo" panose="020F0802020204030203" pitchFamily="34" charset="0"/>
              </a:rPr>
              <a:t>Ryhmäytymisaktiviteettien lisääminen Moodle-kurssille</a:t>
            </a:r>
            <a:endParaRPr lang="fi-FI" dirty="0">
              <a:latin typeface="Aleo" panose="020F0802020204030203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Jyväskylän yliopisto - Digipalvelut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435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latin typeface="Aleo" panose="020F0802020204030203" pitchFamily="34" charset="0"/>
              </a:rPr>
              <a:t>Ryhmien käyttö Moodlessa</a:t>
            </a:r>
            <a:endParaRPr lang="fi-FI" dirty="0">
              <a:latin typeface="Aleo" panose="020F0802020204030203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ELI RYHMÄMOODIT</a:t>
            </a:r>
            <a:endParaRPr lang="fi-FI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Jyväskylän yliopisto - Digipalvelut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379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Ryhmämoodit Moodlessa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Kun ryhmät on jaettu, täytyy ne ottaa käyttöön aktiviteeteissa</a:t>
            </a:r>
          </a:p>
          <a:p>
            <a:r>
              <a:rPr lang="fi-FI" dirty="0" smtClean="0"/>
              <a:t>Ryhmämoodilla voit ”niputtaa” yhteen aktiviteettiin kaikki ryhmät</a:t>
            </a:r>
          </a:p>
          <a:p>
            <a:pPr lvl="1"/>
            <a:r>
              <a:rPr lang="fi-FI" dirty="0" smtClean="0"/>
              <a:t>Tehtävä-aktiviteetti: kaikki ryhmät palauttavat ryhmätyön yhteen aktiviteettiin</a:t>
            </a:r>
          </a:p>
          <a:p>
            <a:pPr lvl="1"/>
            <a:r>
              <a:rPr lang="fi-FI" dirty="0" smtClean="0"/>
              <a:t>Keskustelualue: kaikki ryhmät keskustelevat yhdellä keskustelualueella</a:t>
            </a:r>
          </a:p>
          <a:p>
            <a:r>
              <a:rPr lang="fi-FI" dirty="0" smtClean="0"/>
              <a:t>Ryhmien näkyvyys </a:t>
            </a:r>
            <a:r>
              <a:rPr lang="fi-FI" dirty="0" smtClean="0">
                <a:sym typeface="Wingdings" panose="05000000000000000000" pitchFamily="2" charset="2"/>
              </a:rPr>
              <a:t></a:t>
            </a:r>
            <a:r>
              <a:rPr lang="fi-FI" dirty="0" smtClean="0"/>
              <a:t> valitse ryhmämoodiksi:</a:t>
            </a:r>
          </a:p>
          <a:p>
            <a:pPr lvl="1"/>
            <a:r>
              <a:rPr lang="fi-FI" b="1" dirty="0" smtClean="0"/>
              <a:t>Ei ryhmiä</a:t>
            </a:r>
          </a:p>
          <a:p>
            <a:pPr lvl="1"/>
            <a:r>
              <a:rPr lang="fi-FI" b="1" dirty="0" smtClean="0"/>
              <a:t>Näkyvät ryhmät</a:t>
            </a:r>
            <a:r>
              <a:rPr lang="fi-FI" dirty="0" smtClean="0"/>
              <a:t>: Ryhmät näkevät toistensa kirjoitukset / tehtävät, mutta eivät voi palauttaa omaa tehtävää toisen ryhmän alueelle</a:t>
            </a:r>
          </a:p>
          <a:p>
            <a:pPr lvl="1"/>
            <a:r>
              <a:rPr lang="fi-FI" b="1" dirty="0" smtClean="0"/>
              <a:t>Erilliset ryhmät</a:t>
            </a:r>
            <a:r>
              <a:rPr lang="fi-FI" dirty="0" smtClean="0"/>
              <a:t>: Ryhmät eivät näe toistensa töitä</a:t>
            </a:r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Jyväskylän yliopisto - Digipalvelut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3499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i-FI" altLang="fi-FI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i-FI" altLang="fi-F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Content Placeholder 6" descr="Laajassa taulukossa näkyy yhtäläisyyksiä siihen, että ryhmämoodilla vaihdetaan opiskelijoille ryhmien näkyvyyttä sekä opettajat voivat ryhmiä käyttämällä selata kussakin aktiviteetissa suodattaa näkymän ryhmäkohtaisesti. Tehtävä- ja työpaja-aktiviteeteissa on lisäasetuksia ryhmien käyttöön." title="Ryhmätehtävien asetukset ja moodi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776782"/>
              </p:ext>
            </p:extLst>
          </p:nvPr>
        </p:nvGraphicFramePr>
        <p:xfrm>
          <a:off x="623767" y="1353954"/>
          <a:ext cx="11646204" cy="5568908"/>
        </p:xfrm>
        <a:graphic>
          <a:graphicData uri="http://schemas.openxmlformats.org/drawingml/2006/table">
            <a:tbl>
              <a:tblPr/>
              <a:tblGrid>
                <a:gridCol w="1941034">
                  <a:extLst>
                    <a:ext uri="{9D8B030D-6E8A-4147-A177-3AD203B41FA5}">
                      <a16:colId xmlns:a16="http://schemas.microsoft.com/office/drawing/2014/main" val="3484410812"/>
                    </a:ext>
                  </a:extLst>
                </a:gridCol>
                <a:gridCol w="1941034">
                  <a:extLst>
                    <a:ext uri="{9D8B030D-6E8A-4147-A177-3AD203B41FA5}">
                      <a16:colId xmlns:a16="http://schemas.microsoft.com/office/drawing/2014/main" val="60153327"/>
                    </a:ext>
                  </a:extLst>
                </a:gridCol>
                <a:gridCol w="1941034">
                  <a:extLst>
                    <a:ext uri="{9D8B030D-6E8A-4147-A177-3AD203B41FA5}">
                      <a16:colId xmlns:a16="http://schemas.microsoft.com/office/drawing/2014/main" val="2477008524"/>
                    </a:ext>
                  </a:extLst>
                </a:gridCol>
                <a:gridCol w="1941034">
                  <a:extLst>
                    <a:ext uri="{9D8B030D-6E8A-4147-A177-3AD203B41FA5}">
                      <a16:colId xmlns:a16="http://schemas.microsoft.com/office/drawing/2014/main" val="981876512"/>
                    </a:ext>
                  </a:extLst>
                </a:gridCol>
                <a:gridCol w="1941034">
                  <a:extLst>
                    <a:ext uri="{9D8B030D-6E8A-4147-A177-3AD203B41FA5}">
                      <a16:colId xmlns:a16="http://schemas.microsoft.com/office/drawing/2014/main" val="3536630759"/>
                    </a:ext>
                  </a:extLst>
                </a:gridCol>
                <a:gridCol w="1941034">
                  <a:extLst>
                    <a:ext uri="{9D8B030D-6E8A-4147-A177-3AD203B41FA5}">
                      <a16:colId xmlns:a16="http://schemas.microsoft.com/office/drawing/2014/main" val="1054547136"/>
                    </a:ext>
                  </a:extLst>
                </a:gridCol>
              </a:tblGrid>
              <a:tr h="213616">
                <a:tc>
                  <a:txBody>
                    <a:bodyPr/>
                    <a:lstStyle/>
                    <a:p>
                      <a:pPr algn="l"/>
                      <a:endParaRPr lang="fi-FI" sz="1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778" marR="23778" marT="11889" marB="1188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>
                          <a:solidFill>
                            <a:schemeClr val="tx1"/>
                          </a:solidFill>
                          <a:effectLst/>
                        </a:rPr>
                        <a:t>Ei ryhmiä</a:t>
                      </a:r>
                    </a:p>
                  </a:txBody>
                  <a:tcPr marL="23778" marR="23778" marT="11889" marB="1188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>
                          <a:solidFill>
                            <a:schemeClr val="tx1"/>
                          </a:solidFill>
                          <a:effectLst/>
                        </a:rPr>
                        <a:t>Näkyvät ryhmät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>
                          <a:solidFill>
                            <a:schemeClr val="tx1"/>
                          </a:solidFill>
                          <a:effectLst/>
                        </a:rPr>
                        <a:t>Erilliset ryhmät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>
                          <a:solidFill>
                            <a:schemeClr val="tx1"/>
                          </a:solidFill>
                          <a:effectLst/>
                        </a:rPr>
                        <a:t>Aktiviteetin ryhmäasetukset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00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fi-FI" sz="100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fi-FI" sz="10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185028"/>
                  </a:ext>
                </a:extLst>
              </a:tr>
              <a:tr h="1066734">
                <a:tc>
                  <a:txBody>
                    <a:bodyPr/>
                    <a:lstStyle/>
                    <a:p>
                      <a:pPr algn="l"/>
                      <a:r>
                        <a:rPr lang="fi-FI" sz="1000" b="0" dirty="0">
                          <a:solidFill>
                            <a:schemeClr val="tx1"/>
                          </a:solidFill>
                          <a:effectLst/>
                          <a:latin typeface="AleoBold"/>
                        </a:rPr>
                        <a:t>Keskustelualue: opettaja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dirty="0">
                          <a:solidFill>
                            <a:schemeClr val="tx1"/>
                          </a:solidFill>
                          <a:effectLst/>
                        </a:rPr>
                        <a:t>Kaikki kurssilaiset ovat samalla keskustelualueella. </a:t>
                      </a:r>
                    </a:p>
                  </a:txBody>
                  <a:tcPr marL="23778" marR="23778" marT="11889" marB="11889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>
                          <a:solidFill>
                            <a:schemeClr val="tx1"/>
                          </a:solidFill>
                          <a:effectLst/>
                        </a:rPr>
                        <a:t>Kurssilaiset keskustelevat omissa ryhmissään. Opettaja voi vaihtaa näkymän kaikki kurssilaiset tai valita yhden ryhmän keskustelut kerrallaan.</a:t>
                      </a:r>
                    </a:p>
                  </a:txBody>
                  <a:tcPr marL="23778" marR="23778" marT="11889" marB="11889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>
                          <a:solidFill>
                            <a:schemeClr val="tx1"/>
                          </a:solidFill>
                          <a:effectLst/>
                        </a:rPr>
                        <a:t>Kurssilaiset keskustelevat omissa ryhmissään. Opettaja voi vaihtaa näkymän kaikki kurssilaiset tai valita yhden ryhmän keskustelut kerrallaan.</a:t>
                      </a:r>
                    </a:p>
                  </a:txBody>
                  <a:tcPr marL="23778" marR="23778" marT="11889" marB="11889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778" marR="23778" marT="11889" marB="11889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778" marR="23778" marT="11889" marB="1188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071972"/>
                  </a:ext>
                </a:extLst>
              </a:tr>
              <a:tr h="807257">
                <a:tc>
                  <a:txBody>
                    <a:bodyPr/>
                    <a:lstStyle/>
                    <a:p>
                      <a:pPr algn="l"/>
                      <a:r>
                        <a:rPr lang="fi-FI" sz="1000" b="0" dirty="0">
                          <a:solidFill>
                            <a:schemeClr val="tx1"/>
                          </a:solidFill>
                          <a:effectLst/>
                          <a:latin typeface="AleoBold"/>
                        </a:rPr>
                        <a:t>Keskustelualue: 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effectLst/>
                          <a:latin typeface="AleoBold"/>
                        </a:rPr>
                        <a:t>opiskelija</a:t>
                      </a:r>
                      <a:endParaRPr lang="fi-FI" sz="1000" b="0" dirty="0">
                        <a:solidFill>
                          <a:schemeClr val="tx1"/>
                        </a:solidFill>
                        <a:effectLst/>
                        <a:latin typeface="AleoBold"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>
                          <a:solidFill>
                            <a:schemeClr val="tx1"/>
                          </a:solidFill>
                          <a:effectLst/>
                        </a:rPr>
                        <a:t>Kaikki kurssilaiset keskustelevat keskenään.</a:t>
                      </a:r>
                      <a:br>
                        <a:rPr lang="fi-FI" sz="100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fi-FI" sz="10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778" marR="23778" marT="11889" marB="11889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dirty="0">
                          <a:solidFill>
                            <a:schemeClr val="tx1"/>
                          </a:solidFill>
                          <a:effectLst/>
                        </a:rPr>
                        <a:t>Kurssilaiset keskustelevat omissa ryhmissään, mutta näkevät myös muiden ryhmien keskustelut.</a:t>
                      </a:r>
                      <a:br>
                        <a:rPr lang="fi-FI" sz="1000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fi-FI" sz="1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778" marR="23778" marT="11889" marB="11889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>
                          <a:solidFill>
                            <a:schemeClr val="tx1"/>
                          </a:solidFill>
                          <a:effectLst/>
                        </a:rPr>
                        <a:t>Kurssilaiset kesksutelevat omissa ryhmissään, eivätkä näe muiden kurssilaisten keskusteluja.</a:t>
                      </a:r>
                      <a:br>
                        <a:rPr lang="fi-FI" sz="100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fi-FI" sz="10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778" marR="23778" marT="11889" marB="11889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fi-FI" sz="1000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fi-FI" sz="1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778" marR="23778" marT="11889" marB="11889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fi-FI" sz="100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fi-FI" sz="10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778" marR="23778" marT="11889" marB="1188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680826"/>
                  </a:ext>
                </a:extLst>
              </a:tr>
              <a:tr h="980241">
                <a:tc>
                  <a:txBody>
                    <a:bodyPr/>
                    <a:lstStyle/>
                    <a:p>
                      <a:pPr algn="l"/>
                      <a:r>
                        <a:rPr lang="fi-FI" sz="1000" b="0">
                          <a:solidFill>
                            <a:schemeClr val="tx1"/>
                          </a:solidFill>
                          <a:effectLst/>
                          <a:latin typeface="AleoBold"/>
                        </a:rPr>
                        <a:t>Tehtävä: opettaja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dirty="0">
                          <a:solidFill>
                            <a:schemeClr val="tx1"/>
                          </a:solidFill>
                          <a:effectLst/>
                        </a:rPr>
                        <a:t>Vain opettajat näkevät palautetun työn.</a:t>
                      </a:r>
                    </a:p>
                  </a:txBody>
                  <a:tcPr marL="23778" marR="23778" marT="11889" marB="11889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dirty="0">
                          <a:solidFill>
                            <a:schemeClr val="tx1"/>
                          </a:solidFill>
                          <a:effectLst/>
                        </a:rPr>
                        <a:t>Opettajat voivat tarkastella tietyn ryhmän palautuksia. </a:t>
                      </a:r>
                    </a:p>
                  </a:txBody>
                  <a:tcPr marL="23778" marR="23778" marT="11889" marB="11889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>
                          <a:solidFill>
                            <a:schemeClr val="tx1"/>
                          </a:solidFill>
                          <a:effectLst/>
                        </a:rPr>
                        <a:t>Opettajat voivat tarkastella tietyn ryhmän palautuksia. </a:t>
                      </a:r>
                    </a:p>
                  </a:txBody>
                  <a:tcPr marL="23778" marR="23778" marT="11889" marB="11889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>
                          <a:solidFill>
                            <a:schemeClr val="tx1"/>
                          </a:solidFill>
                          <a:effectLst/>
                        </a:rPr>
                        <a:t>Asettamalla ryhmäpalautukset käyttöön, kaikki ryhmän jäsenet saavat arvioinnin, vaikka vain yksi ryhmän jäsenistä palauttaa tehtävän</a:t>
                      </a:r>
                    </a:p>
                  </a:txBody>
                  <a:tcPr marL="23778" marR="23778" marT="11889" marB="11889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778" marR="23778" marT="11889" marB="1188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503741"/>
                  </a:ext>
                </a:extLst>
              </a:tr>
              <a:tr h="374798">
                <a:tc>
                  <a:txBody>
                    <a:bodyPr/>
                    <a:lstStyle/>
                    <a:p>
                      <a:pPr algn="l"/>
                      <a:r>
                        <a:rPr lang="fi-FI" sz="1000" b="0">
                          <a:solidFill>
                            <a:schemeClr val="tx1"/>
                          </a:solidFill>
                          <a:effectLst/>
                          <a:latin typeface="AleoBold"/>
                        </a:rPr>
                        <a:t>Tehtävä: opiskelija</a:t>
                      </a:r>
                    </a:p>
                    <a:p>
                      <a:pPr algn="l"/>
                      <a:r>
                        <a:rPr lang="fi-FI" sz="100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fi-FI" sz="100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fi-FI" sz="10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>
                          <a:solidFill>
                            <a:schemeClr val="tx1"/>
                          </a:solidFill>
                          <a:effectLst/>
                        </a:rPr>
                        <a:t>Jokainen opiskelija palauttaa oman työn</a:t>
                      </a:r>
                    </a:p>
                  </a:txBody>
                  <a:tcPr marL="23778" marR="23778" marT="11889" marB="11889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>
                          <a:solidFill>
                            <a:schemeClr val="tx1"/>
                          </a:solidFill>
                          <a:effectLst/>
                        </a:rPr>
                        <a:t>Opiskelijat näkevät, kenen ryhmään kukakin kuuluu.</a:t>
                      </a:r>
                    </a:p>
                  </a:txBody>
                  <a:tcPr marL="23778" marR="23778" marT="11889" marB="11889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>
                          <a:solidFill>
                            <a:schemeClr val="tx1"/>
                          </a:solidFill>
                          <a:effectLst/>
                        </a:rPr>
                        <a:t>Opiskelijat eivät näe, kenen ryhmään kukakin kuuluu.</a:t>
                      </a:r>
                    </a:p>
                  </a:txBody>
                  <a:tcPr marL="23778" marR="23778" marT="11889" marB="11889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778" marR="23778" marT="11889" marB="11889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778" marR="23778" marT="11889" marB="1188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137060"/>
                  </a:ext>
                </a:extLst>
              </a:tr>
              <a:tr h="288306">
                <a:tc>
                  <a:txBody>
                    <a:bodyPr/>
                    <a:lstStyle/>
                    <a:p>
                      <a:pPr algn="l"/>
                      <a:r>
                        <a:rPr lang="fi-FI" sz="1000" b="0">
                          <a:solidFill>
                            <a:schemeClr val="tx1"/>
                          </a:solidFill>
                          <a:effectLst/>
                          <a:latin typeface="AleoBold"/>
                        </a:rPr>
                        <a:t>Opiskelijakansio: opettaja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dirty="0">
                          <a:solidFill>
                            <a:schemeClr val="tx1"/>
                          </a:solidFill>
                          <a:effectLst/>
                        </a:rPr>
                        <a:t>Opettaja näkee kaikkien palautukset</a:t>
                      </a:r>
                    </a:p>
                  </a:txBody>
                  <a:tcPr marL="23778" marR="23778" marT="11889" marB="11889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dirty="0" smtClean="0">
                          <a:solidFill>
                            <a:schemeClr val="tx1"/>
                          </a:solidFill>
                          <a:effectLst/>
                        </a:rPr>
                        <a:t>Opettajat voivat tarkastella tietyn ryhmän palautuksia</a:t>
                      </a:r>
                      <a:endParaRPr lang="fi-FI" sz="1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778" marR="23778" marT="11889" marB="11889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dirty="0" smtClean="0">
                          <a:solidFill>
                            <a:schemeClr val="tx1"/>
                          </a:solidFill>
                          <a:effectLst/>
                        </a:rPr>
                        <a:t>Opettajat voivat tarkastella tietyn ryhmän palautuksia</a:t>
                      </a:r>
                      <a:endParaRPr lang="fi-FI" sz="1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778" marR="23778" marT="11889" marB="11889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0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778" marR="23778" marT="11889" marB="11889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778" marR="23778" marT="11889" marB="1188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73131"/>
                  </a:ext>
                </a:extLst>
              </a:tr>
              <a:tr h="634274">
                <a:tc>
                  <a:txBody>
                    <a:bodyPr/>
                    <a:lstStyle/>
                    <a:p>
                      <a:pPr algn="l"/>
                      <a:r>
                        <a:rPr lang="fi-FI" sz="1000" b="0">
                          <a:solidFill>
                            <a:schemeClr val="tx1"/>
                          </a:solidFill>
                          <a:effectLst/>
                          <a:latin typeface="AleoBold"/>
                        </a:rPr>
                        <a:t>Opiskelijakansio: opiskelija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>
                          <a:solidFill>
                            <a:schemeClr val="tx1"/>
                          </a:solidFill>
                          <a:effectLst/>
                        </a:rPr>
                        <a:t>Opiskelijat näkevät kaikkien palautukset</a:t>
                      </a:r>
                    </a:p>
                  </a:txBody>
                  <a:tcPr marL="23778" marR="23778" marT="11889" marB="11889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>
                          <a:solidFill>
                            <a:schemeClr val="tx1"/>
                          </a:solidFill>
                          <a:effectLst/>
                        </a:rPr>
                        <a:t>Opiskelijat näkevät kaikkien palautukset, ryhmillä ja ryhmittelyllä voi rajata kenen palautukset</a:t>
                      </a:r>
                    </a:p>
                  </a:txBody>
                  <a:tcPr marL="23778" marR="23778" marT="11889" marB="11889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>
                          <a:solidFill>
                            <a:schemeClr val="tx1"/>
                          </a:solidFill>
                          <a:effectLst/>
                        </a:rPr>
                        <a:t>Opiskelijat näkevät vain oman ryhmänsä palautukset</a:t>
                      </a:r>
                    </a:p>
                  </a:txBody>
                  <a:tcPr marL="23778" marR="23778" marT="11889" marB="11889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0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778" marR="23778" marT="11889" marB="11889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778" marR="23778" marT="11889" marB="1188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8264952"/>
                  </a:ext>
                </a:extLst>
              </a:tr>
              <a:tr h="461290">
                <a:tc>
                  <a:txBody>
                    <a:bodyPr/>
                    <a:lstStyle/>
                    <a:p>
                      <a:pPr algn="l"/>
                      <a:r>
                        <a:rPr lang="fi-FI" sz="1000" b="0">
                          <a:solidFill>
                            <a:schemeClr val="tx1"/>
                          </a:solidFill>
                          <a:effectLst/>
                          <a:latin typeface="AleoBold"/>
                        </a:rPr>
                        <a:t>Työpaja: opettaja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dirty="0">
                          <a:solidFill>
                            <a:schemeClr val="tx1"/>
                          </a:solidFill>
                          <a:effectLst/>
                        </a:rPr>
                        <a:t>Opettaja näkee kaikkien työt</a:t>
                      </a:r>
                    </a:p>
                  </a:txBody>
                  <a:tcPr marL="23778" marR="23778" marT="11889" marB="11889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dirty="0" smtClean="0">
                          <a:solidFill>
                            <a:schemeClr val="tx1"/>
                          </a:solidFill>
                          <a:effectLst/>
                        </a:rPr>
                        <a:t>Opettajat voivat tarkastella tietyn ryhmän palautuksia</a:t>
                      </a:r>
                      <a:endParaRPr lang="fi-FI" sz="1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778" marR="23778" marT="11889" marB="11889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dirty="0" smtClean="0">
                          <a:solidFill>
                            <a:schemeClr val="tx1"/>
                          </a:solidFill>
                          <a:effectLst/>
                        </a:rPr>
                        <a:t>Opettajat voivat tarkastella tietyn ryhmän palautuksia</a:t>
                      </a:r>
                      <a:endParaRPr lang="fi-FI" sz="1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778" marR="23778" marT="11889" marB="11889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0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778" marR="23778" marT="11889" marB="11889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dirty="0">
                          <a:solidFill>
                            <a:schemeClr val="tx1"/>
                          </a:solidFill>
                          <a:effectLst/>
                        </a:rPr>
                        <a:t>Ryhmätoimintoa, jolla palautetaan ryhmän työ  ei ole saatavilla</a:t>
                      </a:r>
                    </a:p>
                  </a:txBody>
                  <a:tcPr marL="23778" marR="23778" marT="11889" marB="1188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582221"/>
                  </a:ext>
                </a:extLst>
              </a:tr>
              <a:tr h="461290">
                <a:tc>
                  <a:txBody>
                    <a:bodyPr/>
                    <a:lstStyle/>
                    <a:p>
                      <a:pPr algn="l"/>
                      <a:r>
                        <a:rPr lang="fi-FI" sz="1000" b="0">
                          <a:solidFill>
                            <a:schemeClr val="tx1"/>
                          </a:solidFill>
                          <a:effectLst/>
                          <a:latin typeface="AleoBold"/>
                        </a:rPr>
                        <a:t>Työpaja: opiskelija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>
                          <a:solidFill>
                            <a:schemeClr val="tx1"/>
                          </a:solidFill>
                          <a:effectLst/>
                        </a:rPr>
                        <a:t>Vertaisarviointivuorot voidaan arpoa mistä tahansa ryhmästä</a:t>
                      </a:r>
                    </a:p>
                  </a:txBody>
                  <a:tcPr marL="23778" marR="23778" marT="11889" marB="11889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dirty="0" smtClean="0">
                          <a:solidFill>
                            <a:schemeClr val="tx1"/>
                          </a:solidFill>
                          <a:effectLst/>
                        </a:rPr>
                        <a:t>Opiskelijat näkevät muiden työt</a:t>
                      </a:r>
                      <a:endParaRPr lang="fi-FI" sz="1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778" marR="23778" marT="11889" marB="11889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dirty="0" smtClean="0">
                          <a:solidFill>
                            <a:schemeClr val="tx1"/>
                          </a:solidFill>
                          <a:effectLst/>
                        </a:rPr>
                        <a:t>Opiskelijat</a:t>
                      </a:r>
                      <a:r>
                        <a:rPr lang="fi-FI" sz="1000" baseline="0" dirty="0" smtClean="0">
                          <a:solidFill>
                            <a:schemeClr val="tx1"/>
                          </a:solidFill>
                          <a:effectLst/>
                        </a:rPr>
                        <a:t> näkevät ainoastaan oman ryhmän työt</a:t>
                      </a:r>
                      <a:endParaRPr lang="fi-FI" sz="1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778" marR="23778" marT="11889" marB="11889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000" dirty="0" smtClean="0">
                          <a:solidFill>
                            <a:schemeClr val="tx1"/>
                          </a:solidFill>
                          <a:effectLst/>
                        </a:rPr>
                        <a:t>Näkyville ryhmille pystyy asetuksista valitsemaan ”Ei vertaisarviointeja saman ryhmän jäseniltä”</a:t>
                      </a:r>
                      <a:endParaRPr lang="fi-FI" sz="1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778" marR="23778" marT="11889" marB="11889"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778" marR="23778" marT="11889" marB="1188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675598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i-FI" dirty="0" smtClean="0"/>
              <a:t>Ryhmätehtävien asetukset ja moodit</a:t>
            </a:r>
            <a:endParaRPr lang="fi-FI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Jyväskylän yliopisto - Digipalvelut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525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Yhteenveto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515" y="1825625"/>
            <a:ext cx="11558427" cy="4351338"/>
          </a:xfrm>
        </p:spPr>
        <p:txBody>
          <a:bodyPr>
            <a:normAutofit fontScale="92500"/>
          </a:bodyPr>
          <a:lstStyle/>
          <a:p>
            <a:r>
              <a:rPr lang="fi-FI" b="1" dirty="0" smtClean="0"/>
              <a:t>Kurssilaiset jaetaan ryhmiin </a:t>
            </a:r>
            <a:r>
              <a:rPr lang="fi-FI" dirty="0" smtClean="0"/>
              <a:t>Moodlessa osallistujalistan asetusten kautta</a:t>
            </a:r>
            <a:endParaRPr lang="fi-FI" dirty="0"/>
          </a:p>
          <a:p>
            <a:r>
              <a:rPr lang="fi-FI" b="1" dirty="0" smtClean="0"/>
              <a:t>Ryhmittelyillä </a:t>
            </a:r>
            <a:r>
              <a:rPr lang="fi-FI" dirty="0" smtClean="0"/>
              <a:t>koostetaan ryhmät tiettyyn kategoriaan, esim. ”harjoitusryhmät”</a:t>
            </a:r>
          </a:p>
          <a:p>
            <a:r>
              <a:rPr lang="fi-FI" b="1" dirty="0" smtClean="0"/>
              <a:t>Ryhmiin jakautuminen</a:t>
            </a:r>
          </a:p>
          <a:p>
            <a:pPr lvl="1"/>
            <a:r>
              <a:rPr lang="fi-FI" dirty="0" smtClean="0"/>
              <a:t>Opettaja luo ja määrittelee/arpoo ryhmät</a:t>
            </a:r>
          </a:p>
          <a:p>
            <a:pPr lvl="1"/>
            <a:r>
              <a:rPr lang="fi-FI" dirty="0"/>
              <a:t>Opettaja luo </a:t>
            </a:r>
            <a:r>
              <a:rPr lang="fi-FI" dirty="0" smtClean="0"/>
              <a:t>ryhmät + opiskelijat valitsevat ryhmänsä (ryhmävalinta-aktiviteetti)</a:t>
            </a:r>
          </a:p>
          <a:p>
            <a:pPr lvl="1"/>
            <a:r>
              <a:rPr lang="fi-FI" dirty="0" smtClean="0"/>
              <a:t>Opettaja luo ryhmittelyn + opiskelijat luovat omat ryhmänsä (ryhmänmuodostus-aktiviteetti)</a:t>
            </a:r>
          </a:p>
          <a:p>
            <a:r>
              <a:rPr lang="fi-FI" b="1" dirty="0" smtClean="0"/>
              <a:t>Käytä ryhmiä </a:t>
            </a:r>
            <a:r>
              <a:rPr lang="fi-FI" dirty="0" smtClean="0"/>
              <a:t>aktiviteeteissa tai kurssialueella</a:t>
            </a:r>
          </a:p>
          <a:p>
            <a:pPr lvl="1"/>
            <a:r>
              <a:rPr lang="fi-FI" dirty="0" smtClean="0"/>
              <a:t>Ryhmätöitä </a:t>
            </a:r>
            <a:r>
              <a:rPr lang="fi-FI" dirty="0"/>
              <a:t>varten </a:t>
            </a:r>
            <a:r>
              <a:rPr lang="fi-FI" b="1" dirty="0"/>
              <a:t>ota ryhmät käyttöön </a:t>
            </a:r>
            <a:r>
              <a:rPr lang="fi-FI" dirty="0"/>
              <a:t>aktiviteetin asetuksista valitsemalla </a:t>
            </a:r>
            <a:r>
              <a:rPr lang="fi-FI" b="1" dirty="0" smtClean="0"/>
              <a:t>ryhmämoodi</a:t>
            </a:r>
          </a:p>
          <a:p>
            <a:pPr lvl="1"/>
            <a:r>
              <a:rPr lang="fi-FI" dirty="0" smtClean="0"/>
              <a:t>Kurssialueella määrittele esim. osioon Pääsyn rajoitus ryhmiltä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Jyväskylän yliopisto - Digipalvelut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368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RYHMÄT MOODLESSA</a:t>
            </a:r>
            <a:endParaRPr lang="fi-FI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199" y="1825625"/>
            <a:ext cx="10726784" cy="1039495"/>
          </a:xfrm>
        </p:spPr>
        <p:txBody>
          <a:bodyPr>
            <a:normAutofit fontScale="92500" lnSpcReduction="20000"/>
          </a:bodyPr>
          <a:lstStyle/>
          <a:p>
            <a:r>
              <a:rPr lang="fi-FI" b="1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Ryhmät</a:t>
            </a:r>
            <a:r>
              <a:rPr lang="fi-FI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joissa opiskelijat toimivat.</a:t>
            </a:r>
          </a:p>
          <a:p>
            <a:pPr lvl="1"/>
            <a:r>
              <a:rPr lang="fi-FI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Ryhmä A, ryhmä B, ryhmä C…</a:t>
            </a:r>
          </a:p>
          <a:p>
            <a:pPr lvl="1"/>
            <a:r>
              <a:rPr lang="fi-FI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Pari 1: </a:t>
            </a:r>
            <a:r>
              <a:rPr lang="fi-FI" i="1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Ville ja Kalle</a:t>
            </a:r>
            <a:r>
              <a:rPr lang="fi-FI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pari 2: </a:t>
            </a:r>
            <a:r>
              <a:rPr lang="fi-FI" i="1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Anna ja Maija</a:t>
            </a:r>
            <a:r>
              <a:rPr lang="fi-FI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pari 3: </a:t>
            </a:r>
            <a:r>
              <a:rPr lang="fi-FI" i="1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Milla ja Camilla…</a:t>
            </a:r>
          </a:p>
        </p:txBody>
      </p:sp>
      <p:grpSp>
        <p:nvGrpSpPr>
          <p:cNvPr id="12" name="Group 11" title="Kuvituskuva pareista"/>
          <p:cNvGrpSpPr/>
          <p:nvPr/>
        </p:nvGrpSpPr>
        <p:grpSpPr>
          <a:xfrm>
            <a:off x="9588137" y="1414465"/>
            <a:ext cx="1454877" cy="1279567"/>
            <a:chOff x="10406743" y="1100956"/>
            <a:chExt cx="1454877" cy="1279567"/>
          </a:xfrm>
        </p:grpSpPr>
        <p:sp>
          <p:nvSpPr>
            <p:cNvPr id="4" name="Oval 3"/>
            <p:cNvSpPr/>
            <p:nvPr/>
          </p:nvSpPr>
          <p:spPr>
            <a:xfrm>
              <a:off x="10406743" y="1690688"/>
              <a:ext cx="313508" cy="2774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5" name="Oval 4"/>
            <p:cNvSpPr/>
            <p:nvPr/>
          </p:nvSpPr>
          <p:spPr>
            <a:xfrm>
              <a:off x="10723517" y="1690688"/>
              <a:ext cx="313508" cy="2774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10563497" y="2103074"/>
              <a:ext cx="313508" cy="2774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10877005" y="2103074"/>
              <a:ext cx="313508" cy="2774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11228071" y="1548176"/>
              <a:ext cx="313508" cy="2774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11548112" y="1548176"/>
              <a:ext cx="313508" cy="2774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10877004" y="1100956"/>
              <a:ext cx="313508" cy="2774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10556962" y="1109664"/>
              <a:ext cx="313508" cy="2774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Jyväskylän yliopisto - Digipalvelut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0077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Kolmikot" title="Kuvituskuva kahdesta joukosta ryhmiä"/>
          <p:cNvGrpSpPr/>
          <p:nvPr/>
        </p:nvGrpSpPr>
        <p:grpSpPr>
          <a:xfrm>
            <a:off x="11216640" y="2694032"/>
            <a:ext cx="673050" cy="794109"/>
            <a:chOff x="11216640" y="2694032"/>
            <a:chExt cx="673050" cy="794109"/>
          </a:xfrm>
        </p:grpSpPr>
        <p:sp>
          <p:nvSpPr>
            <p:cNvPr id="40" name="Oval 39"/>
            <p:cNvSpPr/>
            <p:nvPr/>
          </p:nvSpPr>
          <p:spPr>
            <a:xfrm>
              <a:off x="11216640" y="2694032"/>
              <a:ext cx="137160" cy="133711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41" name="Oval 40"/>
            <p:cNvSpPr/>
            <p:nvPr/>
          </p:nvSpPr>
          <p:spPr>
            <a:xfrm>
              <a:off x="11389453" y="2747848"/>
              <a:ext cx="137160" cy="133711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42" name="Oval 41"/>
            <p:cNvSpPr/>
            <p:nvPr/>
          </p:nvSpPr>
          <p:spPr>
            <a:xfrm>
              <a:off x="11275972" y="2872851"/>
              <a:ext cx="137160" cy="133711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566574" y="3126017"/>
              <a:ext cx="323116" cy="323116"/>
            </a:xfrm>
            <a:prstGeom prst="rect">
              <a:avLst/>
            </a:prstGeom>
          </p:spPr>
        </p:pic>
        <p:sp>
          <p:nvSpPr>
            <p:cNvPr id="48" name="Oval 47"/>
            <p:cNvSpPr/>
            <p:nvPr/>
          </p:nvSpPr>
          <p:spPr>
            <a:xfrm>
              <a:off x="11246306" y="3220719"/>
              <a:ext cx="137160" cy="133711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49" name="Oval 48"/>
            <p:cNvSpPr/>
            <p:nvPr/>
          </p:nvSpPr>
          <p:spPr>
            <a:xfrm>
              <a:off x="11337476" y="3354430"/>
              <a:ext cx="137160" cy="133711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  <p:grpSp>
        <p:nvGrpSpPr>
          <p:cNvPr id="13" name="Parit" title="Kuvituskuva kahdesta joukosta ryhmiä"/>
          <p:cNvGrpSpPr/>
          <p:nvPr/>
        </p:nvGrpSpPr>
        <p:grpSpPr>
          <a:xfrm>
            <a:off x="10289995" y="2827743"/>
            <a:ext cx="727439" cy="621390"/>
            <a:chOff x="10406743" y="1100956"/>
            <a:chExt cx="1454877" cy="1279567"/>
          </a:xfrm>
        </p:grpSpPr>
        <p:sp>
          <p:nvSpPr>
            <p:cNvPr id="14" name="Oval 13"/>
            <p:cNvSpPr/>
            <p:nvPr/>
          </p:nvSpPr>
          <p:spPr>
            <a:xfrm>
              <a:off x="10406743" y="1690688"/>
              <a:ext cx="313508" cy="2774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10723517" y="1690688"/>
              <a:ext cx="313508" cy="2774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10563497" y="2103074"/>
              <a:ext cx="313508" cy="2774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10877005" y="2103074"/>
              <a:ext cx="313508" cy="2774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11228071" y="1548176"/>
              <a:ext cx="313508" cy="2774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19" name="Oval 18"/>
            <p:cNvSpPr/>
            <p:nvPr/>
          </p:nvSpPr>
          <p:spPr>
            <a:xfrm>
              <a:off x="11548112" y="1548176"/>
              <a:ext cx="313508" cy="2774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10877004" y="1100956"/>
              <a:ext cx="313508" cy="2774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10556962" y="1109664"/>
              <a:ext cx="313508" cy="2774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  <p:grpSp>
        <p:nvGrpSpPr>
          <p:cNvPr id="12" name="Parit" title="Kuvituskuva pareista"/>
          <p:cNvGrpSpPr/>
          <p:nvPr/>
        </p:nvGrpSpPr>
        <p:grpSpPr>
          <a:xfrm>
            <a:off x="9588137" y="1414465"/>
            <a:ext cx="1454877" cy="1279567"/>
            <a:chOff x="10406743" y="1100956"/>
            <a:chExt cx="1454877" cy="1279567"/>
          </a:xfrm>
        </p:grpSpPr>
        <p:sp>
          <p:nvSpPr>
            <p:cNvPr id="4" name="Oval 3"/>
            <p:cNvSpPr/>
            <p:nvPr/>
          </p:nvSpPr>
          <p:spPr>
            <a:xfrm>
              <a:off x="10406743" y="1690688"/>
              <a:ext cx="313508" cy="277449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5" name="Oval 4"/>
            <p:cNvSpPr/>
            <p:nvPr/>
          </p:nvSpPr>
          <p:spPr>
            <a:xfrm>
              <a:off x="10723517" y="1690688"/>
              <a:ext cx="313508" cy="277449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10563497" y="2103074"/>
              <a:ext cx="313508" cy="277449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10877005" y="2103074"/>
              <a:ext cx="313508" cy="277449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11228071" y="1548176"/>
              <a:ext cx="313508" cy="277449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11548112" y="1548176"/>
              <a:ext cx="313508" cy="277449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10877004" y="1100956"/>
              <a:ext cx="313508" cy="277449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10556962" y="1109664"/>
              <a:ext cx="313508" cy="277449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1" y="1825625"/>
            <a:ext cx="9930541" cy="2110649"/>
          </a:xfrm>
        </p:spPr>
        <p:txBody>
          <a:bodyPr>
            <a:normAutofit fontScale="92500" lnSpcReduction="20000"/>
          </a:bodyPr>
          <a:lstStyle/>
          <a:p>
            <a:r>
              <a:rPr lang="fi-FI" b="1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Ryhmät</a:t>
            </a:r>
            <a:r>
              <a:rPr lang="fi-FI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joissa opiskelijat toimivat.</a:t>
            </a:r>
          </a:p>
          <a:p>
            <a:pPr lvl="1"/>
            <a:r>
              <a:rPr lang="fi-FI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Ryhmä A, ryhmä B, ryhmä C…</a:t>
            </a:r>
          </a:p>
          <a:p>
            <a:pPr lvl="1"/>
            <a:r>
              <a:rPr lang="fi-FI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Pari 1: </a:t>
            </a:r>
            <a:r>
              <a:rPr lang="fi-FI" i="1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Ville ja Kalle</a:t>
            </a:r>
            <a:r>
              <a:rPr lang="fi-FI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pari 2: </a:t>
            </a:r>
            <a:r>
              <a:rPr lang="fi-FI" i="1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Anna ja Maija</a:t>
            </a:r>
            <a:r>
              <a:rPr lang="fi-FI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pari 3: </a:t>
            </a:r>
            <a:r>
              <a:rPr lang="fi-FI" i="1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Milla ja Camilla…</a:t>
            </a:r>
          </a:p>
          <a:p>
            <a:r>
              <a:rPr lang="fi-FI" b="1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Ryhmittelyt</a:t>
            </a:r>
            <a:r>
              <a:rPr lang="fi-FI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fi-FI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ovat ryhmien kokonaisuuksia, esim. parit, tiimit, lukupiiriryhmät</a:t>
            </a:r>
          </a:p>
          <a:p>
            <a:pPr lvl="1"/>
            <a:r>
              <a:rPr lang="fi-FI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Tarvitset ryhmittelyjä, jos sinulla on eri ryhmäjakoja kurssilla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RYHMÄT MOODLESSA</a:t>
            </a:r>
            <a:endParaRPr lang="fi-FI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Jyväskylän yliopisto - Digipalvelut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357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isällön paikkamerkki 7" descr="Ryhmittelyt ovat ryhmien ryhmiä, jotka koostavat allensa varsinaiset ryhmät. Esimerkiksi parityöt sisältää pari 1, pari 2, pari 3 jne. ryhmät." title="Kuva: Ryhmät ja ryhmittelyt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93" y="300038"/>
            <a:ext cx="10086032" cy="5562600"/>
          </a:xfrm>
        </p:spPr>
      </p:pic>
      <p:sp>
        <p:nvSpPr>
          <p:cNvPr id="2" name="TextBox 1"/>
          <p:cNvSpPr txBox="1"/>
          <p:nvPr/>
        </p:nvSpPr>
        <p:spPr>
          <a:xfrm>
            <a:off x="1210492" y="2595156"/>
            <a:ext cx="2638697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i-FI" sz="4400" dirty="0" smtClean="0">
                <a:solidFill>
                  <a:srgbClr val="F1563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RYHMÄT</a:t>
            </a:r>
            <a:endParaRPr lang="fi-FI" sz="4400" dirty="0">
              <a:solidFill>
                <a:srgbClr val="F1563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Jyväskylän yliopisto - Digipalvelut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885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5928731" y="3557239"/>
            <a:ext cx="1663392" cy="2283754"/>
            <a:chOff x="5928731" y="3557239"/>
            <a:chExt cx="1663392" cy="2283754"/>
          </a:xfrm>
        </p:grpSpPr>
        <p:sp>
          <p:nvSpPr>
            <p:cNvPr id="20" name="Oval 19"/>
            <p:cNvSpPr/>
            <p:nvPr/>
          </p:nvSpPr>
          <p:spPr>
            <a:xfrm>
              <a:off x="6454697" y="5101644"/>
              <a:ext cx="345688" cy="334537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9" name="Oval 18"/>
            <p:cNvSpPr/>
            <p:nvPr/>
          </p:nvSpPr>
          <p:spPr>
            <a:xfrm>
              <a:off x="6274419" y="5506456"/>
              <a:ext cx="345688" cy="334537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5" name="Oval 4"/>
            <p:cNvSpPr/>
            <p:nvPr/>
          </p:nvSpPr>
          <p:spPr>
            <a:xfrm>
              <a:off x="6887737" y="3557239"/>
              <a:ext cx="345688" cy="334537"/>
            </a:xfrm>
            <a:prstGeom prst="ellipse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3" name="Oval 12"/>
            <p:cNvSpPr/>
            <p:nvPr/>
          </p:nvSpPr>
          <p:spPr>
            <a:xfrm>
              <a:off x="7246435" y="3745376"/>
              <a:ext cx="345688" cy="334537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4" name="Oval 13"/>
            <p:cNvSpPr/>
            <p:nvPr/>
          </p:nvSpPr>
          <p:spPr>
            <a:xfrm>
              <a:off x="7060581" y="4079913"/>
              <a:ext cx="345688" cy="334537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8" name="Oval 17"/>
            <p:cNvSpPr/>
            <p:nvPr/>
          </p:nvSpPr>
          <p:spPr>
            <a:xfrm>
              <a:off x="5928731" y="5205584"/>
              <a:ext cx="345688" cy="334537"/>
            </a:xfrm>
            <a:prstGeom prst="ellipse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grpSp>
        <p:nvGrpSpPr>
          <p:cNvPr id="3" name="Group 2" descr="Parityöt, lukupiiri ja harjoitustyö -ryhmien jäsenet ovat osittain samoja henkilöitä eri ryhmissä. Tästä syystä on tärkeää määritellä ryhmittelyt, jotta Moodle ymmärtää minkä ryhmittelyn mukaisesti käytetään ryhmiä." title="Havainnekuvana venn-diagrammi, jossa ryhmien jäsenet osittain leikkaavat."/>
          <p:cNvGrpSpPr/>
          <p:nvPr/>
        </p:nvGrpSpPr>
        <p:grpSpPr>
          <a:xfrm>
            <a:off x="3848533" y="1880016"/>
            <a:ext cx="4494932" cy="4242554"/>
            <a:chOff x="3848533" y="1880016"/>
            <a:chExt cx="4494932" cy="4242554"/>
          </a:xfrm>
        </p:grpSpPr>
        <p:sp>
          <p:nvSpPr>
            <p:cNvPr id="15" name="Freeform 14"/>
            <p:cNvSpPr/>
            <p:nvPr/>
          </p:nvSpPr>
          <p:spPr>
            <a:xfrm>
              <a:off x="4790598" y="1880016"/>
              <a:ext cx="2610802" cy="2610802"/>
            </a:xfrm>
            <a:custGeom>
              <a:avLst/>
              <a:gdLst>
                <a:gd name="connsiteX0" fmla="*/ 0 w 2610802"/>
                <a:gd name="connsiteY0" fmla="*/ 1305401 h 2610802"/>
                <a:gd name="connsiteX1" fmla="*/ 1305401 w 2610802"/>
                <a:gd name="connsiteY1" fmla="*/ 0 h 2610802"/>
                <a:gd name="connsiteX2" fmla="*/ 2610802 w 2610802"/>
                <a:gd name="connsiteY2" fmla="*/ 1305401 h 2610802"/>
                <a:gd name="connsiteX3" fmla="*/ 1305401 w 2610802"/>
                <a:gd name="connsiteY3" fmla="*/ 2610802 h 2610802"/>
                <a:gd name="connsiteX4" fmla="*/ 0 w 2610802"/>
                <a:gd name="connsiteY4" fmla="*/ 1305401 h 2610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10802" h="2610802">
                  <a:moveTo>
                    <a:pt x="0" y="1305401"/>
                  </a:moveTo>
                  <a:cubicBezTo>
                    <a:pt x="0" y="584448"/>
                    <a:pt x="584448" y="0"/>
                    <a:pt x="1305401" y="0"/>
                  </a:cubicBezTo>
                  <a:cubicBezTo>
                    <a:pt x="2026354" y="0"/>
                    <a:pt x="2610802" y="584448"/>
                    <a:pt x="2610802" y="1305401"/>
                  </a:cubicBezTo>
                  <a:cubicBezTo>
                    <a:pt x="2610802" y="2026354"/>
                    <a:pt x="2026354" y="2610802"/>
                    <a:pt x="1305401" y="2610802"/>
                  </a:cubicBezTo>
                  <a:cubicBezTo>
                    <a:pt x="584448" y="2610802"/>
                    <a:pt x="0" y="2026354"/>
                    <a:pt x="0" y="1305401"/>
                  </a:cubicBezTo>
                  <a:close/>
                </a:path>
              </a:pathLst>
            </a:cu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348107" tIns="456891" rIns="348107" bIns="97905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err="1" smtClean="0"/>
                <a:t>Parityöt</a:t>
              </a:r>
              <a:endParaRPr lang="en-US" sz="2400" kern="1200" dirty="0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5732663" y="3511768"/>
              <a:ext cx="2610802" cy="2610802"/>
            </a:xfrm>
            <a:custGeom>
              <a:avLst/>
              <a:gdLst>
                <a:gd name="connsiteX0" fmla="*/ 0 w 2610802"/>
                <a:gd name="connsiteY0" fmla="*/ 1305401 h 2610802"/>
                <a:gd name="connsiteX1" fmla="*/ 1305401 w 2610802"/>
                <a:gd name="connsiteY1" fmla="*/ 0 h 2610802"/>
                <a:gd name="connsiteX2" fmla="*/ 2610802 w 2610802"/>
                <a:gd name="connsiteY2" fmla="*/ 1305401 h 2610802"/>
                <a:gd name="connsiteX3" fmla="*/ 1305401 w 2610802"/>
                <a:gd name="connsiteY3" fmla="*/ 2610802 h 2610802"/>
                <a:gd name="connsiteX4" fmla="*/ 0 w 2610802"/>
                <a:gd name="connsiteY4" fmla="*/ 1305401 h 2610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10802" h="2610802">
                  <a:moveTo>
                    <a:pt x="0" y="1305401"/>
                  </a:moveTo>
                  <a:cubicBezTo>
                    <a:pt x="0" y="584448"/>
                    <a:pt x="584448" y="0"/>
                    <a:pt x="1305401" y="0"/>
                  </a:cubicBezTo>
                  <a:cubicBezTo>
                    <a:pt x="2026354" y="0"/>
                    <a:pt x="2610802" y="584448"/>
                    <a:pt x="2610802" y="1305401"/>
                  </a:cubicBezTo>
                  <a:cubicBezTo>
                    <a:pt x="2610802" y="2026354"/>
                    <a:pt x="2026354" y="2610802"/>
                    <a:pt x="1305401" y="2610802"/>
                  </a:cubicBezTo>
                  <a:cubicBezTo>
                    <a:pt x="584448" y="2610802"/>
                    <a:pt x="0" y="2026354"/>
                    <a:pt x="0" y="1305401"/>
                  </a:cubicBezTo>
                  <a:close/>
                </a:path>
              </a:pathLst>
            </a:cu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798470" tIns="674457" rIns="245851" bIns="500404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err="1" smtClean="0"/>
                <a:t>Lukupiiri</a:t>
              </a:r>
              <a:endParaRPr lang="en-US" sz="2400" kern="1200" dirty="0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3848533" y="3511768"/>
              <a:ext cx="2610802" cy="2610802"/>
            </a:xfrm>
            <a:custGeom>
              <a:avLst/>
              <a:gdLst>
                <a:gd name="connsiteX0" fmla="*/ 0 w 2610802"/>
                <a:gd name="connsiteY0" fmla="*/ 1305401 h 2610802"/>
                <a:gd name="connsiteX1" fmla="*/ 1305401 w 2610802"/>
                <a:gd name="connsiteY1" fmla="*/ 0 h 2610802"/>
                <a:gd name="connsiteX2" fmla="*/ 2610802 w 2610802"/>
                <a:gd name="connsiteY2" fmla="*/ 1305401 h 2610802"/>
                <a:gd name="connsiteX3" fmla="*/ 1305401 w 2610802"/>
                <a:gd name="connsiteY3" fmla="*/ 2610802 h 2610802"/>
                <a:gd name="connsiteX4" fmla="*/ 0 w 2610802"/>
                <a:gd name="connsiteY4" fmla="*/ 1305401 h 2610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10802" h="2610802">
                  <a:moveTo>
                    <a:pt x="0" y="1305401"/>
                  </a:moveTo>
                  <a:cubicBezTo>
                    <a:pt x="0" y="584448"/>
                    <a:pt x="584448" y="0"/>
                    <a:pt x="1305401" y="0"/>
                  </a:cubicBezTo>
                  <a:cubicBezTo>
                    <a:pt x="2026354" y="0"/>
                    <a:pt x="2610802" y="584448"/>
                    <a:pt x="2610802" y="1305401"/>
                  </a:cubicBezTo>
                  <a:cubicBezTo>
                    <a:pt x="2610802" y="2026354"/>
                    <a:pt x="2026354" y="2610802"/>
                    <a:pt x="1305401" y="2610802"/>
                  </a:cubicBezTo>
                  <a:cubicBezTo>
                    <a:pt x="584448" y="2610802"/>
                    <a:pt x="0" y="2026354"/>
                    <a:pt x="0" y="1305401"/>
                  </a:cubicBezTo>
                  <a:close/>
                </a:path>
              </a:pathLst>
            </a:cu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245851" tIns="674457" rIns="798470" bIns="500404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err="1" smtClean="0"/>
                <a:t>Harjoitustyö</a:t>
              </a:r>
              <a:endParaRPr lang="en-US" sz="2400" kern="1200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817326" y="1951462"/>
            <a:ext cx="2429109" cy="1538308"/>
            <a:chOff x="4817326" y="1951462"/>
            <a:chExt cx="2429109" cy="1538308"/>
          </a:xfrm>
        </p:grpSpPr>
        <p:sp>
          <p:nvSpPr>
            <p:cNvPr id="6" name="Oval 5"/>
            <p:cNvSpPr/>
            <p:nvPr/>
          </p:nvSpPr>
          <p:spPr>
            <a:xfrm>
              <a:off x="6900747" y="3155233"/>
              <a:ext cx="345688" cy="334537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7" name="Oval 6"/>
            <p:cNvSpPr/>
            <p:nvPr/>
          </p:nvSpPr>
          <p:spPr>
            <a:xfrm>
              <a:off x="6096000" y="2118731"/>
              <a:ext cx="345688" cy="334537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8" name="Oval 7"/>
            <p:cNvSpPr/>
            <p:nvPr/>
          </p:nvSpPr>
          <p:spPr>
            <a:xfrm>
              <a:off x="5750312" y="1951462"/>
              <a:ext cx="345688" cy="334537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9" name="Oval 8"/>
            <p:cNvSpPr/>
            <p:nvPr/>
          </p:nvSpPr>
          <p:spPr>
            <a:xfrm>
              <a:off x="4817326" y="3155233"/>
              <a:ext cx="345688" cy="334537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551555" y="3566957"/>
            <a:ext cx="1289825" cy="2338388"/>
            <a:chOff x="4551555" y="3566957"/>
            <a:chExt cx="1289825" cy="2338388"/>
          </a:xfrm>
        </p:grpSpPr>
        <p:sp>
          <p:nvSpPr>
            <p:cNvPr id="10" name="Oval 9"/>
            <p:cNvSpPr/>
            <p:nvPr/>
          </p:nvSpPr>
          <p:spPr>
            <a:xfrm>
              <a:off x="4990170" y="3566957"/>
              <a:ext cx="345688" cy="334537"/>
            </a:xfrm>
            <a:prstGeom prst="ellipse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1" name="Oval 10"/>
            <p:cNvSpPr/>
            <p:nvPr/>
          </p:nvSpPr>
          <p:spPr>
            <a:xfrm>
              <a:off x="4817326" y="4047583"/>
              <a:ext cx="345688" cy="334537"/>
            </a:xfrm>
            <a:prstGeom prst="ellipse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2" name="Oval 11"/>
            <p:cNvSpPr/>
            <p:nvPr/>
          </p:nvSpPr>
          <p:spPr>
            <a:xfrm>
              <a:off x="4551555" y="3692794"/>
              <a:ext cx="345688" cy="334537"/>
            </a:xfrm>
            <a:prstGeom prst="ellipse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6" name="Oval 15"/>
            <p:cNvSpPr/>
            <p:nvPr/>
          </p:nvSpPr>
          <p:spPr>
            <a:xfrm>
              <a:off x="5495692" y="5570808"/>
              <a:ext cx="345688" cy="334537"/>
            </a:xfrm>
            <a:prstGeom prst="ellipse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7" name="Oval 16"/>
            <p:cNvSpPr/>
            <p:nvPr/>
          </p:nvSpPr>
          <p:spPr>
            <a:xfrm>
              <a:off x="5229921" y="5216019"/>
              <a:ext cx="345688" cy="334537"/>
            </a:xfrm>
            <a:prstGeom prst="ellipse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sp>
        <p:nvSpPr>
          <p:cNvPr id="26" name="Footer Placeholder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Jyväskylän yliopisto - Digipalvelut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887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Kuvituskuva ryhmämoodin käytöstä" title="Kuvituskuva: et tarvitse montaa eri keskustelualuetta, vaan ota yhdessä aktiviteetissa ryhmät käyttöön"/>
          <p:cNvGrpSpPr/>
          <p:nvPr/>
        </p:nvGrpSpPr>
        <p:grpSpPr>
          <a:xfrm>
            <a:off x="4815392" y="5433439"/>
            <a:ext cx="6445366" cy="1523058"/>
            <a:chOff x="4815392" y="5433439"/>
            <a:chExt cx="6445366" cy="1523058"/>
          </a:xfrm>
        </p:grpSpPr>
        <p:grpSp>
          <p:nvGrpSpPr>
            <p:cNvPr id="25" name="Group 24"/>
            <p:cNvGrpSpPr/>
            <p:nvPr/>
          </p:nvGrpSpPr>
          <p:grpSpPr>
            <a:xfrm>
              <a:off x="7494452" y="5433439"/>
              <a:ext cx="3362961" cy="1424561"/>
              <a:chOff x="7494452" y="5433439"/>
              <a:chExt cx="3362961" cy="1424561"/>
            </a:xfrm>
          </p:grpSpPr>
          <p:graphicFrame>
            <p:nvGraphicFramePr>
              <p:cNvPr id="23" name="Diagram 22"/>
              <p:cNvGraphicFramePr/>
              <p:nvPr>
                <p:extLst>
                  <p:ext uri="{D42A27DB-BD31-4B8C-83A1-F6EECF244321}">
                    <p14:modId xmlns:p14="http://schemas.microsoft.com/office/powerpoint/2010/main" val="1333804116"/>
                  </p:ext>
                </p:extLst>
              </p:nvPr>
            </p:nvGraphicFramePr>
            <p:xfrm>
              <a:off x="7494452" y="5433439"/>
              <a:ext cx="3362961" cy="1424561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  <p:pic>
            <p:nvPicPr>
              <p:cNvPr id="24" name="Picture 23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537668" y="5881647"/>
                <a:ext cx="638264" cy="590632"/>
              </a:xfrm>
              <a:prstGeom prst="rect">
                <a:avLst/>
              </a:prstGeom>
            </p:spPr>
          </p:pic>
        </p:grpSp>
        <p:grpSp>
          <p:nvGrpSpPr>
            <p:cNvPr id="28" name="Group 27"/>
            <p:cNvGrpSpPr/>
            <p:nvPr/>
          </p:nvGrpSpPr>
          <p:grpSpPr>
            <a:xfrm>
              <a:off x="4815392" y="5433439"/>
              <a:ext cx="2793805" cy="1523058"/>
              <a:chOff x="4815392" y="5433439"/>
              <a:chExt cx="2793805" cy="1523058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4815392" y="5433439"/>
                <a:ext cx="2793805" cy="1523058"/>
                <a:chOff x="5116475" y="5563302"/>
                <a:chExt cx="2793805" cy="1523058"/>
              </a:xfrm>
            </p:grpSpPr>
            <p:pic>
              <p:nvPicPr>
                <p:cNvPr id="34" name="Picture 33"/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163097" y="5612339"/>
                  <a:ext cx="485864" cy="449605"/>
                </a:xfrm>
                <a:prstGeom prst="rect">
                  <a:avLst/>
                </a:prstGeom>
              </p:spPr>
            </p:pic>
            <p:pic>
              <p:nvPicPr>
                <p:cNvPr id="35" name="Picture 34"/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129538" y="6122896"/>
                  <a:ext cx="485864" cy="449605"/>
                </a:xfrm>
                <a:prstGeom prst="rect">
                  <a:avLst/>
                </a:prstGeom>
              </p:spPr>
            </p:pic>
            <p:pic>
              <p:nvPicPr>
                <p:cNvPr id="36" name="Picture 35"/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116475" y="6636755"/>
                  <a:ext cx="485864" cy="449605"/>
                </a:xfrm>
                <a:prstGeom prst="rect">
                  <a:avLst/>
                </a:prstGeom>
              </p:spPr>
            </p:pic>
            <p:sp>
              <p:nvSpPr>
                <p:cNvPr id="26" name="TextBox 25"/>
                <p:cNvSpPr txBox="1"/>
                <p:nvPr/>
              </p:nvSpPr>
              <p:spPr>
                <a:xfrm>
                  <a:off x="5682338" y="5563302"/>
                  <a:ext cx="2227942" cy="147732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i-FI" dirty="0" smtClean="0"/>
                    <a:t>Keskustelualue: Pari 1</a:t>
                  </a:r>
                </a:p>
                <a:p>
                  <a:endParaRPr lang="fi-FI" dirty="0"/>
                </a:p>
                <a:p>
                  <a:r>
                    <a:rPr lang="fi-FI" dirty="0"/>
                    <a:t>Keskustelualue: </a:t>
                  </a:r>
                  <a:r>
                    <a:rPr lang="fi-FI" dirty="0" smtClean="0"/>
                    <a:t>Pari 2</a:t>
                  </a:r>
                </a:p>
                <a:p>
                  <a:endParaRPr lang="fi-FI" dirty="0"/>
                </a:p>
                <a:p>
                  <a:r>
                    <a:rPr lang="fi-FI" dirty="0"/>
                    <a:t>Keskustelualue: </a:t>
                  </a:r>
                  <a:r>
                    <a:rPr lang="fi-FI" dirty="0" smtClean="0"/>
                    <a:t>Pari 3</a:t>
                  </a:r>
                  <a:endParaRPr lang="fi-FI" dirty="0"/>
                </a:p>
              </p:txBody>
            </p:sp>
          </p:grpSp>
          <p:cxnSp>
            <p:nvCxnSpPr>
              <p:cNvPr id="39" name="Straight Connector 38"/>
              <p:cNvCxnSpPr/>
              <p:nvPr/>
            </p:nvCxnSpPr>
            <p:spPr>
              <a:xfrm>
                <a:off x="5381255" y="5586761"/>
                <a:ext cx="1119906" cy="1037063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flipH="1">
                <a:off x="5508702" y="5586761"/>
                <a:ext cx="1126274" cy="1037063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pic>
          <p:nvPicPr>
            <p:cNvPr id="29" name="Picture 28" descr="Check Correct Mark · Free vector graphic on Pixabay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43482" y="5818097"/>
              <a:ext cx="817276" cy="778966"/>
            </a:xfrm>
            <a:prstGeom prst="rect">
              <a:avLst/>
            </a:prstGeom>
          </p:spPr>
        </p:pic>
      </p:grpSp>
      <p:grpSp>
        <p:nvGrpSpPr>
          <p:cNvPr id="22" name="Useita ryhmiä"/>
          <p:cNvGrpSpPr/>
          <p:nvPr/>
        </p:nvGrpSpPr>
        <p:grpSpPr>
          <a:xfrm>
            <a:off x="10289995" y="2694032"/>
            <a:ext cx="1598030" cy="794109"/>
            <a:chOff x="10289995" y="2694032"/>
            <a:chExt cx="1598030" cy="794109"/>
          </a:xfrm>
        </p:grpSpPr>
        <p:grpSp>
          <p:nvGrpSpPr>
            <p:cNvPr id="13" name="Group 12"/>
            <p:cNvGrpSpPr/>
            <p:nvPr/>
          </p:nvGrpSpPr>
          <p:grpSpPr>
            <a:xfrm>
              <a:off x="10289995" y="2827743"/>
              <a:ext cx="727439" cy="621390"/>
              <a:chOff x="10406743" y="1100956"/>
              <a:chExt cx="1454877" cy="1279567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10406743" y="1690688"/>
                <a:ext cx="313508" cy="277449"/>
              </a:xfrm>
              <a:prstGeom prst="ellipse">
                <a:avLst/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dirty="0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0723517" y="1690688"/>
                <a:ext cx="313508" cy="277449"/>
              </a:xfrm>
              <a:prstGeom prst="ellipse">
                <a:avLst/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dirty="0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0563497" y="2103074"/>
                <a:ext cx="313508" cy="277449"/>
              </a:xfrm>
              <a:prstGeom prst="ellipse">
                <a:avLst/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dirty="0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10877005" y="2103074"/>
                <a:ext cx="313508" cy="277449"/>
              </a:xfrm>
              <a:prstGeom prst="ellipse">
                <a:avLst/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dirty="0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1228071" y="1548176"/>
                <a:ext cx="313508" cy="277449"/>
              </a:xfrm>
              <a:prstGeom prst="ellipse">
                <a:avLst/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dirty="0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1548112" y="1548176"/>
                <a:ext cx="313508" cy="277449"/>
              </a:xfrm>
              <a:prstGeom prst="ellipse">
                <a:avLst/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dirty="0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0877004" y="1100956"/>
                <a:ext cx="313508" cy="277449"/>
              </a:xfrm>
              <a:prstGeom prst="ellipse">
                <a:avLst/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dirty="0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10556962" y="1109664"/>
                <a:ext cx="313508" cy="277449"/>
              </a:xfrm>
              <a:prstGeom prst="ellipse">
                <a:avLst/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dirty="0"/>
              </a:p>
            </p:txBody>
          </p:sp>
        </p:grpSp>
        <p:sp>
          <p:nvSpPr>
            <p:cNvPr id="40" name="Oval 39"/>
            <p:cNvSpPr/>
            <p:nvPr/>
          </p:nvSpPr>
          <p:spPr>
            <a:xfrm>
              <a:off x="11216640" y="2694032"/>
              <a:ext cx="137160" cy="133711"/>
            </a:xfrm>
            <a:prstGeom prst="ellipse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41" name="Oval 40"/>
            <p:cNvSpPr/>
            <p:nvPr/>
          </p:nvSpPr>
          <p:spPr>
            <a:xfrm>
              <a:off x="11389453" y="2747848"/>
              <a:ext cx="137160" cy="133711"/>
            </a:xfrm>
            <a:prstGeom prst="ellipse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42" name="Oval 41"/>
            <p:cNvSpPr/>
            <p:nvPr/>
          </p:nvSpPr>
          <p:spPr>
            <a:xfrm>
              <a:off x="11275972" y="2872851"/>
              <a:ext cx="137160" cy="133711"/>
            </a:xfrm>
            <a:prstGeom prst="ellipse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48" name="Oval 47"/>
            <p:cNvSpPr/>
            <p:nvPr/>
          </p:nvSpPr>
          <p:spPr>
            <a:xfrm>
              <a:off x="11246306" y="3220719"/>
              <a:ext cx="137160" cy="133711"/>
            </a:xfrm>
            <a:prstGeom prst="ellipse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49" name="Oval 48"/>
            <p:cNvSpPr/>
            <p:nvPr/>
          </p:nvSpPr>
          <p:spPr>
            <a:xfrm>
              <a:off x="11337476" y="3354430"/>
              <a:ext cx="137160" cy="133711"/>
            </a:xfrm>
            <a:prstGeom prst="ellipse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31" name="Oval 30"/>
            <p:cNvSpPr/>
            <p:nvPr/>
          </p:nvSpPr>
          <p:spPr>
            <a:xfrm>
              <a:off x="11578052" y="3133818"/>
              <a:ext cx="137160" cy="133711"/>
            </a:xfrm>
            <a:prstGeom prst="ellipse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32" name="Oval 31"/>
            <p:cNvSpPr/>
            <p:nvPr/>
          </p:nvSpPr>
          <p:spPr>
            <a:xfrm>
              <a:off x="11750865" y="3187634"/>
              <a:ext cx="137160" cy="133711"/>
            </a:xfrm>
            <a:prstGeom prst="ellipse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33" name="Oval 32"/>
            <p:cNvSpPr/>
            <p:nvPr/>
          </p:nvSpPr>
          <p:spPr>
            <a:xfrm>
              <a:off x="11637384" y="3312637"/>
              <a:ext cx="137160" cy="133711"/>
            </a:xfrm>
            <a:prstGeom prst="ellipse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  <p:grpSp>
        <p:nvGrpSpPr>
          <p:cNvPr id="12" name="Parit"/>
          <p:cNvGrpSpPr/>
          <p:nvPr/>
        </p:nvGrpSpPr>
        <p:grpSpPr>
          <a:xfrm>
            <a:off x="9588137" y="1414465"/>
            <a:ext cx="1454877" cy="1279567"/>
            <a:chOff x="10406743" y="1100956"/>
            <a:chExt cx="1454877" cy="1279567"/>
          </a:xfrm>
        </p:grpSpPr>
        <p:sp>
          <p:nvSpPr>
            <p:cNvPr id="4" name="Oval 3"/>
            <p:cNvSpPr/>
            <p:nvPr/>
          </p:nvSpPr>
          <p:spPr>
            <a:xfrm>
              <a:off x="10406743" y="1690688"/>
              <a:ext cx="313508" cy="277449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5" name="Oval 4"/>
            <p:cNvSpPr/>
            <p:nvPr/>
          </p:nvSpPr>
          <p:spPr>
            <a:xfrm>
              <a:off x="10723517" y="1690688"/>
              <a:ext cx="313508" cy="277449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10563497" y="2103074"/>
              <a:ext cx="313508" cy="277449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10877005" y="2103074"/>
              <a:ext cx="313508" cy="277449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11228071" y="1548176"/>
              <a:ext cx="313508" cy="277449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11548112" y="1548176"/>
              <a:ext cx="313508" cy="277449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10877004" y="1100956"/>
              <a:ext cx="313508" cy="277449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10556962" y="1109664"/>
              <a:ext cx="313508" cy="277449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b="1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Ryhmät</a:t>
            </a:r>
            <a:r>
              <a:rPr lang="fi-FI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joissa opiskelijat toimivat.</a:t>
            </a:r>
          </a:p>
          <a:p>
            <a:pPr lvl="1"/>
            <a:r>
              <a:rPr lang="fi-FI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Ryhmä A, ryhmä B, ryhmä C…</a:t>
            </a:r>
          </a:p>
          <a:p>
            <a:pPr lvl="1"/>
            <a:r>
              <a:rPr lang="fi-FI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Pari 1: </a:t>
            </a:r>
            <a:r>
              <a:rPr lang="fi-FI" i="1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Ville ja Kalle</a:t>
            </a:r>
            <a:r>
              <a:rPr lang="fi-FI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pari 2: </a:t>
            </a:r>
            <a:r>
              <a:rPr lang="fi-FI" i="1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Anna ja Maija</a:t>
            </a:r>
            <a:r>
              <a:rPr lang="fi-FI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pari 3: </a:t>
            </a:r>
            <a:r>
              <a:rPr lang="fi-FI" i="1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Milla ja Camilla…</a:t>
            </a:r>
          </a:p>
          <a:p>
            <a:r>
              <a:rPr lang="fi-FI" b="1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Ryhmittelyt</a:t>
            </a:r>
            <a:r>
              <a:rPr lang="fi-FI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fi-FI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ovat ryhmien kokonaisuuksia, esim. parit, tiimit, lukupiiriryhmät</a:t>
            </a:r>
          </a:p>
          <a:p>
            <a:pPr lvl="1"/>
            <a:r>
              <a:rPr lang="fi-FI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Tarvitset ryhmittelyjä, jos sinulla on eri ryhmäjakoja kurssilla</a:t>
            </a:r>
          </a:p>
          <a:p>
            <a:r>
              <a:rPr lang="fi-FI" b="1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Ryhmämoodit</a:t>
            </a:r>
            <a:r>
              <a:rPr lang="fi-FI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joilla aktiviteeteissa otetaan käyttöön ryhmätyöskentely. </a:t>
            </a:r>
          </a:p>
          <a:p>
            <a:pPr lvl="1"/>
            <a:r>
              <a:rPr lang="fi-FI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Esim. keskustelualue-aktiviteetti jaetaan </a:t>
            </a:r>
            <a:r>
              <a:rPr lang="fi-FI" i="1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ryhmämoodilla</a:t>
            </a:r>
            <a:r>
              <a:rPr lang="fi-FI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eri ryhmien keskustelualueiksi tai tehtävä-aktiviteettiin palautetaan</a:t>
            </a:r>
            <a:r>
              <a:rPr lang="fi-FI" i="1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ryhmämoodilla </a:t>
            </a:r>
            <a:r>
              <a:rPr lang="fi-FI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ryhmänä työ</a:t>
            </a:r>
          </a:p>
          <a:p>
            <a:pPr marL="457200" lvl="1" indent="0">
              <a:buNone/>
            </a:pPr>
            <a:r>
              <a:rPr lang="fi-FI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Wingdings" panose="05000000000000000000" pitchFamily="2" charset="2"/>
              </a:rPr>
              <a:t>	 </a:t>
            </a:r>
            <a:r>
              <a:rPr lang="fi-FI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(yksi palauttaa viiden hengen ryhmätyön, kaikki saavat ryhmätyöstä 		saman arvosanan)</a:t>
            </a:r>
            <a:endParaRPr lang="fi-FI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RYHMÄT MOODLESSA</a:t>
            </a:r>
            <a:endParaRPr lang="fi-FI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7" name="Footer Placeholder 3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Jyväskylän yliopisto - Digipalvelut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5074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latin typeface="Aleo" panose="020F0802020204030203" pitchFamily="34" charset="0"/>
              </a:rPr>
              <a:t>Ryhmiin jakaantuminen</a:t>
            </a:r>
            <a:endParaRPr lang="fi-FI" dirty="0">
              <a:latin typeface="Aleo" panose="020F0802020204030203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Jyväskylän yliopisto - Digipalvelut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791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RYHMIIN JAKAMINEN TAI JAKAUTUMINEN</a:t>
            </a:r>
            <a:endParaRPr lang="fi-FI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>
                <a:solidFill>
                  <a:srgbClr val="002957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Opettaja </a:t>
            </a:r>
            <a:r>
              <a:rPr lang="fi-FI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voi tehdä ryhmäjaot:</a:t>
            </a:r>
          </a:p>
          <a:p>
            <a:pPr lvl="1"/>
            <a:r>
              <a:rPr lang="fi-FI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Sijoittamalla opiskelijat haluamiinsa ryhmiin</a:t>
            </a:r>
          </a:p>
          <a:p>
            <a:pPr lvl="1"/>
            <a:r>
              <a:rPr lang="fi-FI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Arpoa ryhmät, esim. jako kolmeen / kolmen ryhmät jne.</a:t>
            </a:r>
          </a:p>
          <a:p>
            <a:r>
              <a:rPr lang="fi-FI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Ryhmäjaot –aktiviteeteilla </a:t>
            </a:r>
            <a:r>
              <a:rPr lang="fi-FI" dirty="0" smtClean="0">
                <a:solidFill>
                  <a:srgbClr val="002957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opiskelijat</a:t>
            </a:r>
            <a:r>
              <a:rPr lang="fi-FI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voivat valita tai muodostaa itse ryhmiä:</a:t>
            </a:r>
          </a:p>
          <a:p>
            <a:pPr lvl="1"/>
            <a:r>
              <a:rPr lang="fi-FI" b="1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Ryhmänvalinta</a:t>
            </a:r>
            <a:r>
              <a:rPr lang="fi-FI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(</a:t>
            </a:r>
            <a:r>
              <a:rPr lang="fi-FI" i="1" dirty="0" err="1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group</a:t>
            </a:r>
            <a:r>
              <a:rPr lang="fi-FI" i="1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fi-FI" i="1" dirty="0" err="1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choice</a:t>
            </a:r>
            <a:r>
              <a:rPr lang="fi-FI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): Opiskelija valitsee mihin ryhmään haluaa kuulua, esim. opettajan luomiin ryhmiin esitelmä-aiheista </a:t>
            </a:r>
          </a:p>
          <a:p>
            <a:pPr lvl="1"/>
            <a:r>
              <a:rPr lang="fi-FI" b="1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Ryhmänmuodostus</a:t>
            </a:r>
            <a:r>
              <a:rPr lang="fi-FI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(</a:t>
            </a:r>
            <a:r>
              <a:rPr lang="fi-FI" i="1" dirty="0" err="1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group</a:t>
            </a:r>
            <a:r>
              <a:rPr lang="fi-FI" i="1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fi-FI" i="1" dirty="0" err="1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self</a:t>
            </a:r>
            <a:r>
              <a:rPr lang="fi-FI" i="1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fi-FI" i="1" dirty="0" err="1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selection</a:t>
            </a:r>
            <a:r>
              <a:rPr lang="fi-FI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): Opiskelijat voivat itse luoda ja jakautua ryhmiin </a:t>
            </a:r>
            <a:endParaRPr lang="fi-FI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504" y="3968059"/>
            <a:ext cx="474456" cy="37334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504" y="4737666"/>
            <a:ext cx="416735" cy="403575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Jyväskylän yliopisto - Digipalvelut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5166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RYHMÄJAOT</a:t>
            </a:r>
            <a:endParaRPr lang="fi-FI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5" name="Content Placeholder 4" descr="Havainnollistava taulukko ryhmäjakojen toimijoista. Ryhmien luominen: Opettaja tekee ryhmät, opiskelijat vain ovat niissä. Ryhmävalinta: opettaja tekee ryhmät ja opiskelijat voivat valita ryhmänsä. Ryhmänmuodostus: opiskelijat muodostavat itse ryhmänsä." title="Taulukko: Ryhmäjakojen toimijat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715" y="2019922"/>
            <a:ext cx="9888569" cy="3962743"/>
          </a:xfr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Jyväskylän yliopisto - Digipalvelut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733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7355</TotalTime>
  <Words>787</Words>
  <Application>Microsoft Office PowerPoint</Application>
  <PresentationFormat>Widescreen</PresentationFormat>
  <Paragraphs>163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Aleo</vt:lpstr>
      <vt:lpstr>AleoBold</vt:lpstr>
      <vt:lpstr>Arial</vt:lpstr>
      <vt:lpstr>Calibri</vt:lpstr>
      <vt:lpstr>Calibri Light</vt:lpstr>
      <vt:lpstr>Lato</vt:lpstr>
      <vt:lpstr>Wingdings</vt:lpstr>
      <vt:lpstr>Office Theme</vt:lpstr>
      <vt:lpstr>RYHMÄT JA RYHMITTELYT</vt:lpstr>
      <vt:lpstr>RYHMÄT MOODLESSA</vt:lpstr>
      <vt:lpstr>RYHMÄT MOODLESSA</vt:lpstr>
      <vt:lpstr>PowerPoint Presentation</vt:lpstr>
      <vt:lpstr>PowerPoint Presentation</vt:lpstr>
      <vt:lpstr>RYHMÄT MOODLESSA</vt:lpstr>
      <vt:lpstr>Ryhmiin jakaantuminen</vt:lpstr>
      <vt:lpstr>RYHMIIN JAKAMINEN TAI JAKAUTUMINEN</vt:lpstr>
      <vt:lpstr>RYHMÄJAOT</vt:lpstr>
      <vt:lpstr>Ryhmien luominen</vt:lpstr>
      <vt:lpstr>Ryhmäytymisaktiviteettien lisääminen Moodle-kurssille</vt:lpstr>
      <vt:lpstr>Ryhmien käyttö Moodlessa</vt:lpstr>
      <vt:lpstr>Ryhmämoodit Moodlessa</vt:lpstr>
      <vt:lpstr>Ryhmätehtävien asetukset ja moodit</vt:lpstr>
      <vt:lpstr>Yhteenveto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RYHMÄT JA RYHMITTELYT</dc:title>
  <dc:creator>Laattala, Anna</dc:creator>
  <cp:lastModifiedBy>Laattala, Anna-Maria</cp:lastModifiedBy>
  <cp:revision>46</cp:revision>
  <dcterms:created xsi:type="dcterms:W3CDTF">2019-02-18T12:42:51Z</dcterms:created>
  <dcterms:modified xsi:type="dcterms:W3CDTF">2019-07-18T14:04:24Z</dcterms:modified>
</cp:coreProperties>
</file>