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60" r:id="rId2"/>
    <p:sldId id="266" r:id="rId3"/>
    <p:sldId id="263" r:id="rId4"/>
    <p:sldId id="264" r:id="rId5"/>
    <p:sldId id="270" r:id="rId6"/>
    <p:sldId id="271" r:id="rId7"/>
    <p:sldId id="269" r:id="rId8"/>
    <p:sldId id="276" r:id="rId9"/>
    <p:sldId id="275" r:id="rId10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1" autoAdjust="0"/>
    <p:restoredTop sz="94660"/>
  </p:normalViewPr>
  <p:slideViewPr>
    <p:cSldViewPr>
      <p:cViewPr varScale="1">
        <p:scale>
          <a:sx n="107" d="100"/>
          <a:sy n="107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1162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8" y="0"/>
            <a:ext cx="2951162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694"/>
            <a:ext cx="544830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661"/>
            <a:ext cx="2951162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8" y="9443661"/>
            <a:ext cx="2951162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11F71A-4787-45F6-BE7A-034800ABA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6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lma_oranss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493713" y="6192838"/>
            <a:ext cx="2133600" cy="331787"/>
          </a:xfrm>
        </p:spPr>
        <p:txBody>
          <a:bodyPr/>
          <a:lstStyle>
            <a:lvl1pPr>
              <a:defRPr/>
            </a:lvl1pPr>
          </a:lstStyle>
          <a:p>
            <a:fld id="{B0E0A302-E76C-4E9D-8D31-288FEDE579F1}" type="datetime1">
              <a:rPr lang="fi-FI"/>
              <a:pPr/>
              <a:t>18.10.2013</a:t>
            </a:fld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2916238" y="6192838"/>
            <a:ext cx="2895600" cy="3317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DB47D5-9924-43CE-937C-3B6EEDF76F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547813" y="2130425"/>
            <a:ext cx="6911975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149725"/>
            <a:ext cx="6985000" cy="10080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11" name="Kuva 10" descr="kaksikielinensja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8C361A-EA2B-4A1A-9044-AE5096E09820}" type="datetime1">
              <a:rPr lang="fi-FI"/>
              <a:pPr/>
              <a:t>18.10.2013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0F0B8-DA64-4C69-A87E-8C15A3ED0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4975" y="269875"/>
            <a:ext cx="1963738" cy="553561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0588" y="269875"/>
            <a:ext cx="5741987" cy="553561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DA966-1E3F-441B-9199-0238BC615874}" type="datetime1">
              <a:rPr lang="fi-FI"/>
              <a:pPr/>
              <a:t>18.10.2013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A846C-4A82-4F5C-8C31-4637B2601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F8E65-3B99-45D4-8CF5-C5337EE58604}" type="datetime1">
              <a:rPr lang="fi-FI"/>
              <a:pPr/>
              <a:t>18.10.2013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B0CD8-22CB-4EB1-9BD2-3678B1BC3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DB4A-5CB6-49C6-B77F-F0CC692756F7}" type="datetime1">
              <a:rPr lang="fi-FI"/>
              <a:pPr/>
              <a:t>18.10.2013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DD52C-4A2A-46DF-BD3B-8848596CF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0588" y="1643063"/>
            <a:ext cx="3852862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95850" y="1643063"/>
            <a:ext cx="3852863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C5917B-86D0-4131-AC16-9E50F30EE710}" type="datetime1">
              <a:rPr lang="fi-FI"/>
              <a:pPr/>
              <a:t>18.10.2013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9ECBC-5D25-41DB-B863-0DD70FB2F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3568" y="1535112"/>
            <a:ext cx="3813820" cy="1101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83568" y="2708919"/>
            <a:ext cx="3813820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101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708919"/>
            <a:ext cx="4041775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05BA8F-96ED-41A3-ABCD-115F986C16B9}" type="datetime1">
              <a:rPr lang="fi-FI"/>
              <a:pPr/>
              <a:t>18.10.2013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F321D-EC7E-4399-94E1-37EB1B391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22B191-ECCE-4601-BB70-FB194FFCC099}" type="datetime1">
              <a:rPr lang="fi-FI"/>
              <a:pPr/>
              <a:t>18.10.2013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D87B7-899E-480D-AA60-BE15E3FD6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1357D-99E2-4930-AFE8-E140F1ACFD42}" type="datetime1">
              <a:rPr lang="fi-FI"/>
              <a:pPr/>
              <a:t>18.10.2013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9158A-F357-46E3-A262-D69F7FD82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273050"/>
            <a:ext cx="278194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3568" y="1484784"/>
            <a:ext cx="2781945" cy="4641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E1746B-D0D4-4028-9BBA-4807AEA5B0EC}" type="datetime1">
              <a:rPr lang="fi-FI"/>
              <a:pPr/>
              <a:t>18.10.2013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A5C06-90F0-48B5-A8DB-806E392B6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41D6FF-DDB3-495F-B4BC-04467ED88508}" type="datetime1">
              <a:rPr lang="fi-FI"/>
              <a:pPr/>
              <a:t>18.10.2013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8CD22-7E22-48B8-8FA7-E88AD754E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Pystypalkki_oranssi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237288"/>
            <a:ext cx="213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68E111C9-C060-4F8F-A3B0-71175B883B24}" type="datetime1">
              <a:rPr lang="fi-FI"/>
              <a:pPr/>
              <a:t>18.10.2013</a:t>
            </a:fld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237288"/>
            <a:ext cx="2895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2675" y="44450"/>
            <a:ext cx="406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FD273A-8285-4A9F-B12F-0FBCAE29B2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269875"/>
            <a:ext cx="7858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 smtClean="0"/>
          </a:p>
        </p:txBody>
      </p:sp>
      <p:pic>
        <p:nvPicPr>
          <p:cNvPr id="13" name="Kuva 12" descr="kaksikielinensja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  <p:sp>
        <p:nvSpPr>
          <p:cNvPr id="104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643063"/>
            <a:ext cx="785812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5000"/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yu.fi/hallinto/tyoryhmat/eeducation/eEducation-raportti" TargetMode="External"/><Relationship Id="rId2" Type="http://schemas.openxmlformats.org/officeDocument/2006/relationships/hyperlink" Target="https://www.jyu.fi/blogit/rehtoraattiblogi/intr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yu.fi/itp/palvelut/koulutus/yhteenvet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fi.wikispaces.com/Ajankohtaista+ja+esipuhe" TargetMode="External"/><Relationship Id="rId3" Type="http://schemas.openxmlformats.org/officeDocument/2006/relationships/hyperlink" Target="http://www.eoppimiskeskus.fi/index.php" TargetMode="External"/><Relationship Id="rId7" Type="http://schemas.openxmlformats.org/officeDocument/2006/relationships/hyperlink" Target="http://paokhanke.ning.com/" TargetMode="External"/><Relationship Id="rId2" Type="http://schemas.openxmlformats.org/officeDocument/2006/relationships/hyperlink" Target="http://www.minedu.fi/OPM/Puheet/2013/09/Digisemma.html?lang=f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fo.edu.turku.fi/etaopetus/koordinointi" TargetMode="External"/><Relationship Id="rId5" Type="http://schemas.openxmlformats.org/officeDocument/2006/relationships/hyperlink" Target="http://www.edu.fi/" TargetMode="External"/><Relationship Id="rId10" Type="http://schemas.openxmlformats.org/officeDocument/2006/relationships/hyperlink" Target="http://www.slideshare.net/henrypaa/tieto-ja-viestintteknologian-hydyntminen-oppimisessa-hankkeen-esittely" TargetMode="External"/><Relationship Id="rId4" Type="http://schemas.openxmlformats.org/officeDocument/2006/relationships/hyperlink" Target="http://www.eoppimiskeskus.fi/avo2" TargetMode="External"/><Relationship Id="rId9" Type="http://schemas.openxmlformats.org/officeDocument/2006/relationships/hyperlink" Target="http://www.oppiminen.fi/oppimisymparistojen-kehittamin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19250" y="1340769"/>
            <a:ext cx="6769100" cy="2259682"/>
          </a:xfrm>
        </p:spPr>
        <p:txBody>
          <a:bodyPr>
            <a:normAutofit/>
          </a:bodyPr>
          <a:lstStyle/>
          <a:p>
            <a:r>
              <a:rPr lang="fi-FI" dirty="0" smtClean="0"/>
              <a:t>IT-palvelut </a:t>
            </a:r>
            <a:r>
              <a:rPr lang="fi-FI" dirty="0"/>
              <a:t>opetuksen </a:t>
            </a:r>
            <a:r>
              <a:rPr lang="fi-FI" dirty="0" smtClean="0"/>
              <a:t>tukena</a:t>
            </a:r>
            <a:r>
              <a:rPr lang="fi-FI" dirty="0" smtClean="0"/>
              <a:t>? </a:t>
            </a:r>
            <a:endParaRPr lang="fi-FI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4149725"/>
            <a:ext cx="6769100" cy="1008063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Soile </a:t>
            </a:r>
            <a:r>
              <a:rPr lang="fi-FI" dirty="0" smtClean="0"/>
              <a:t>Väänänen </a:t>
            </a:r>
          </a:p>
          <a:p>
            <a:r>
              <a:rPr lang="fi-FI" dirty="0" smtClean="0"/>
              <a:t>suunnittelija</a:t>
            </a:r>
            <a:r>
              <a:rPr lang="fi-FI" dirty="0" smtClean="0"/>
              <a:t>, IT-palvelut</a:t>
            </a:r>
          </a:p>
          <a:p>
            <a:r>
              <a:rPr lang="fi-FI" dirty="0" smtClean="0"/>
              <a:t>18.10.2013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b="1" dirty="0" smtClean="0"/>
              <a:t/>
            </a:r>
            <a:br>
              <a:rPr lang="fi-FI" sz="3600" b="1" dirty="0" smtClean="0"/>
            </a:br>
            <a:r>
              <a:rPr lang="fi-FI" sz="3600" dirty="0" smtClean="0"/>
              <a:t>Puhetta</a:t>
            </a:r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fi-FI" sz="3600" dirty="0"/>
              <a:t>k</a:t>
            </a:r>
            <a:r>
              <a:rPr lang="fi-FI" sz="3600" dirty="0" smtClean="0"/>
              <a:t>oulutuksen </a:t>
            </a:r>
            <a:r>
              <a:rPr lang="fi-FI" sz="3600" dirty="0" smtClean="0"/>
              <a:t>ja opetuksen </a:t>
            </a:r>
            <a:r>
              <a:rPr lang="fi-FI" sz="3600" dirty="0" smtClean="0"/>
              <a:t>uudistamisesta</a:t>
            </a:r>
            <a:r>
              <a:rPr lang="fi-FI" sz="3600" dirty="0"/>
              <a:t/>
            </a:r>
            <a:br>
              <a:rPr lang="fi-FI" sz="3600" dirty="0"/>
            </a:b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Rehtori Matti Manninen, </a:t>
            </a:r>
            <a:r>
              <a:rPr lang="fi-FI" dirty="0" err="1" smtClean="0"/>
              <a:t>blogi-kirjoitus</a:t>
            </a:r>
            <a:r>
              <a:rPr lang="fi-FI" dirty="0" smtClean="0"/>
              <a:t>: </a:t>
            </a:r>
            <a:r>
              <a:rPr lang="fi-FI" dirty="0"/>
              <a:t/>
            </a:r>
            <a:br>
              <a:rPr lang="fi-FI" dirty="0"/>
            </a:br>
            <a:r>
              <a:rPr lang="fi-FI" sz="2000" u="sng" dirty="0">
                <a:hlinkClick r:id="rId2"/>
              </a:rPr>
              <a:t>Haaste strategiatyöhön. </a:t>
            </a:r>
            <a:r>
              <a:rPr lang="fi-FI" sz="2000" u="sng" dirty="0" err="1">
                <a:hlinkClick r:id="rId2"/>
              </a:rPr>
              <a:t>Löydämmeko</a:t>
            </a:r>
            <a:r>
              <a:rPr lang="fi-FI" sz="2000" u="sng" dirty="0">
                <a:hlinkClick r:id="rId2"/>
              </a:rPr>
              <a:t> koulutukseen ja tutkimukseen uusia eväitä</a:t>
            </a:r>
            <a:r>
              <a:rPr lang="fi-FI" sz="2000" u="sng" dirty="0" smtClean="0">
                <a:hlinkClick r:id="rId2"/>
              </a:rPr>
              <a:t>?</a:t>
            </a:r>
            <a:endParaRPr lang="fi-FI" sz="2000" u="sng" dirty="0" smtClean="0"/>
          </a:p>
          <a:p>
            <a:pPr marL="0" lvl="0" indent="0">
              <a:buNone/>
            </a:pPr>
            <a:endParaRPr lang="fi-FI" dirty="0"/>
          </a:p>
          <a:p>
            <a:pPr lvl="0"/>
            <a:r>
              <a:rPr lang="fi-FI" dirty="0"/>
              <a:t>Kohti digitaalista </a:t>
            </a:r>
            <a:r>
              <a:rPr lang="fi-FI" dirty="0" smtClean="0"/>
              <a:t>oppimiskampusta:</a:t>
            </a:r>
            <a:r>
              <a:rPr lang="fi-FI" dirty="0"/>
              <a:t/>
            </a:r>
            <a:br>
              <a:rPr lang="fi-FI" dirty="0"/>
            </a:br>
            <a:r>
              <a:rPr lang="fi-FI" sz="2000" dirty="0">
                <a:hlinkClick r:id="rId3"/>
              </a:rPr>
              <a:t>https://</a:t>
            </a:r>
            <a:r>
              <a:rPr lang="fi-FI" sz="2000" dirty="0" smtClean="0">
                <a:hlinkClick r:id="rId3"/>
              </a:rPr>
              <a:t>www.jyu.fi/hallinto/tyoryhmat/eeducation/eEducation-raportti</a:t>
            </a:r>
            <a:r>
              <a:rPr lang="fi-FI" sz="2000" dirty="0" smtClean="0"/>
              <a:t> </a:t>
            </a:r>
            <a:endParaRPr lang="fi-FI" sz="2000" dirty="0" smtClean="0"/>
          </a:p>
        </p:txBody>
      </p:sp>
    </p:spTree>
    <p:extLst>
      <p:ext uri="{BB962C8B-B14F-4D97-AF65-F5344CB8AC3E}">
        <p14:creationId xmlns:p14="http://schemas.microsoft.com/office/powerpoint/2010/main" val="550301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IT-palvelut, kehittämispalvelut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– </a:t>
            </a:r>
            <a:r>
              <a:rPr lang="fi-FI" dirty="0"/>
              <a:t>mitä </a:t>
            </a:r>
            <a:r>
              <a:rPr lang="fi-FI" dirty="0" smtClean="0"/>
              <a:t>meillä tehdään?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000" dirty="0" smtClean="0"/>
              <a:t> </a:t>
            </a:r>
            <a:endParaRPr lang="fi-FI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Palvelukokonaisuudet: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800" dirty="0"/>
              <a:t>Ryhmätyö- ja vuorovaikutuspalvelut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800" dirty="0"/>
              <a:t>Opintotieto- ja opintohallinnon palvelut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800" dirty="0"/>
              <a:t>Digitaaliset aineistopalvelut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800" dirty="0"/>
              <a:t>Tutkimuksen tukipalvelut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800" dirty="0"/>
              <a:t>Koulutuspalvelut</a:t>
            </a:r>
          </a:p>
          <a:p>
            <a:r>
              <a:rPr lang="fi-FI" dirty="0" smtClean="0"/>
              <a:t>ITP </a:t>
            </a:r>
            <a:r>
              <a:rPr lang="fi-FI" dirty="0"/>
              <a:t>kouluttaa: </a:t>
            </a:r>
            <a:r>
              <a:rPr lang="fi-FI" sz="2000" dirty="0">
                <a:hlinkClick r:id="rId2"/>
              </a:rPr>
              <a:t>https://</a:t>
            </a:r>
            <a:r>
              <a:rPr lang="fi-FI" sz="2000" dirty="0" smtClean="0">
                <a:hlinkClick r:id="rId2"/>
              </a:rPr>
              <a:t>www.jyu.fi/itp/palvelut/koulutus/yhteenveto</a:t>
            </a:r>
            <a:r>
              <a:rPr lang="fi-FI" sz="20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800" dirty="0"/>
              <a:t>T</a:t>
            </a:r>
            <a:r>
              <a:rPr lang="fi-FI" sz="1800" dirty="0" smtClean="0"/>
              <a:t>yöpajatyyppistä </a:t>
            </a:r>
            <a:r>
              <a:rPr lang="fi-FI" sz="1800" dirty="0"/>
              <a:t>koulutusta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800" dirty="0"/>
              <a:t>R</a:t>
            </a:r>
            <a:r>
              <a:rPr lang="fi-FI" sz="1800" dirty="0" smtClean="0"/>
              <a:t>äätälöityä </a:t>
            </a:r>
            <a:r>
              <a:rPr lang="fi-FI" sz="1800" dirty="0" smtClean="0"/>
              <a:t>laitoskoulutusta, Kouluttajat </a:t>
            </a:r>
            <a:r>
              <a:rPr lang="fi-FI" sz="1800" dirty="0"/>
              <a:t>kylään </a:t>
            </a:r>
            <a:r>
              <a:rPr lang="fi-FI" sz="1800" dirty="0" smtClean="0"/>
              <a:t>laitoksille</a:t>
            </a:r>
            <a:endParaRPr lang="fi-FI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800" dirty="0" smtClean="0"/>
              <a:t>Ohjeportaalit, </a:t>
            </a:r>
            <a:r>
              <a:rPr lang="fi-FI" sz="1800" dirty="0" smtClean="0"/>
              <a:t>ohjeet ja tallenteet</a:t>
            </a:r>
            <a:endParaRPr lang="fi-FI" sz="1800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9300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Hyvää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 err="1" smtClean="0"/>
              <a:t>Optima</a:t>
            </a:r>
            <a:r>
              <a:rPr lang="fi-FI" dirty="0" smtClean="0"/>
              <a:t> ja Korppi laajasti käytössä, keskitetty tuki ja ohjeportaalit</a:t>
            </a:r>
          </a:p>
          <a:p>
            <a:pPr lvl="0"/>
            <a:r>
              <a:rPr lang="fi-FI" dirty="0" smtClean="0"/>
              <a:t>Hyvät konseptit tuottaa verkkoon ohjemateriaalia ja tukea sisällön tuottamista verkkoon (</a:t>
            </a:r>
            <a:r>
              <a:rPr lang="fi-FI" dirty="0" err="1" smtClean="0"/>
              <a:t>Moniviestin</a:t>
            </a:r>
            <a:r>
              <a:rPr lang="fi-FI" dirty="0" smtClean="0"/>
              <a:t>, Koppa, AC)</a:t>
            </a:r>
          </a:p>
          <a:p>
            <a:pPr lvl="0"/>
            <a:r>
              <a:rPr lang="fi-FI" dirty="0" smtClean="0"/>
              <a:t>Koulutuksia henkilöstölle runsaasti tarjolla</a:t>
            </a:r>
          </a:p>
          <a:p>
            <a:pPr lvl="0"/>
            <a:r>
              <a:rPr lang="fi-FI" dirty="0" smtClean="0"/>
              <a:t>Järjestelmien kehittämisprojektit, (TIPTOP, </a:t>
            </a:r>
            <a:r>
              <a:rPr lang="fi-FI" dirty="0" smtClean="0"/>
              <a:t>ROTI, opiskelijan sähköinen työpöytä)</a:t>
            </a:r>
            <a:endParaRPr lang="fi-FI" dirty="0" smtClean="0"/>
          </a:p>
          <a:p>
            <a:pPr lvl="0"/>
            <a:endParaRPr lang="fi-FI" dirty="0" smtClean="0"/>
          </a:p>
          <a:p>
            <a:pPr lvl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680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Kriittistä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Koulutukseen osallistuminen omaehtoista, </a:t>
            </a:r>
            <a:r>
              <a:rPr lang="fi-FI" dirty="0" smtClean="0"/>
              <a:t>räätälöintiä ja laitosvierailuja vähän</a:t>
            </a:r>
            <a:endParaRPr lang="fi-FI" dirty="0" smtClean="0"/>
          </a:p>
          <a:p>
            <a:pPr lvl="1"/>
            <a:r>
              <a:rPr lang="fi-FI" dirty="0"/>
              <a:t>k</a:t>
            </a:r>
            <a:r>
              <a:rPr lang="fi-FI" dirty="0" smtClean="0"/>
              <a:t>oulutus irrallista </a:t>
            </a:r>
            <a:r>
              <a:rPr lang="fi-FI" dirty="0"/>
              <a:t>yhteisöllisemmistä työprosesseista ja </a:t>
            </a:r>
            <a:r>
              <a:rPr lang="fi-FI" dirty="0" smtClean="0"/>
              <a:t>kehittämisestä</a:t>
            </a:r>
            <a:r>
              <a:rPr lang="fi-FI" dirty="0" smtClean="0"/>
              <a:t>? </a:t>
            </a:r>
            <a:endParaRPr lang="fi-FI" dirty="0"/>
          </a:p>
          <a:p>
            <a:pPr lvl="1"/>
            <a:r>
              <a:rPr lang="fi-FI" dirty="0" smtClean="0"/>
              <a:t>miten johdetaan </a:t>
            </a:r>
            <a:r>
              <a:rPr lang="fi-FI" dirty="0" smtClean="0"/>
              <a:t>osallistumista, jaetaan osaamista?</a:t>
            </a:r>
            <a:endParaRPr lang="fi-FI" dirty="0"/>
          </a:p>
          <a:p>
            <a:r>
              <a:rPr lang="fi-FI" dirty="0"/>
              <a:t>Vastaako koulutus osaamistarpeisiin? </a:t>
            </a:r>
          </a:p>
          <a:p>
            <a:r>
              <a:rPr lang="fi-FI" dirty="0" smtClean="0"/>
              <a:t>Järjestelmäkehitystyössä </a:t>
            </a:r>
            <a:r>
              <a:rPr lang="fi-FI" dirty="0"/>
              <a:t>käyttäjälähtöisyys ja </a:t>
            </a:r>
            <a:r>
              <a:rPr lang="fi-FI" dirty="0" err="1"/>
              <a:t>osallistaminen</a:t>
            </a:r>
            <a:r>
              <a:rPr lang="fi-FI" dirty="0" smtClean="0"/>
              <a:t>?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6690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Pedagogisten johtajien </a:t>
            </a:r>
            <a:r>
              <a:rPr lang="fi-FI" dirty="0" smtClean="0"/>
              <a:t>tukeminen?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Miten toimintakulttuurin muutosta viedään </a:t>
            </a:r>
            <a:r>
              <a:rPr lang="fi-FI" dirty="0"/>
              <a:t>eteenpäin, mitä vaatii? </a:t>
            </a:r>
          </a:p>
          <a:p>
            <a:r>
              <a:rPr lang="fi-FI" dirty="0" smtClean="0"/>
              <a:t>Mitä </a:t>
            </a:r>
            <a:r>
              <a:rPr lang="fi-FI" dirty="0" smtClean="0"/>
              <a:t>tietoja ja taitoja </a:t>
            </a:r>
            <a:r>
              <a:rPr lang="fi-FI" dirty="0" err="1" smtClean="0"/>
              <a:t>TVT:n</a:t>
            </a:r>
            <a:r>
              <a:rPr lang="fi-FI" dirty="0" smtClean="0"/>
              <a:t> opetuskäytöstä </a:t>
            </a:r>
            <a:endParaRPr lang="fi-FI" dirty="0"/>
          </a:p>
          <a:p>
            <a:pPr lvl="1"/>
            <a:r>
              <a:rPr lang="fi-FI" dirty="0" smtClean="0"/>
              <a:t>Pedagogisten johtajien osaamistarpeet?</a:t>
            </a:r>
            <a:endParaRPr lang="fi-FI" dirty="0" smtClean="0"/>
          </a:p>
          <a:p>
            <a:r>
              <a:rPr lang="fi-FI" dirty="0"/>
              <a:t>Onko opetuksen </a:t>
            </a:r>
            <a:r>
              <a:rPr lang="fi-FI" dirty="0" smtClean="0"/>
              <a:t>kehittämisen / </a:t>
            </a:r>
            <a:r>
              <a:rPr lang="fi-FI" dirty="0" err="1" smtClean="0"/>
              <a:t>OPS-työn</a:t>
            </a:r>
            <a:r>
              <a:rPr lang="fi-FI" dirty="0" smtClean="0"/>
              <a:t> </a:t>
            </a:r>
            <a:r>
              <a:rPr lang="fi-FI" dirty="0"/>
              <a:t>tueksi </a:t>
            </a:r>
            <a:r>
              <a:rPr lang="fi-FI" dirty="0" smtClean="0"/>
              <a:t>laitoskohtaista tietoa</a:t>
            </a:r>
            <a:r>
              <a:rPr lang="fi-FI" dirty="0"/>
              <a:t>? </a:t>
            </a:r>
            <a:endParaRPr lang="fi-FI" dirty="0" smtClean="0"/>
          </a:p>
          <a:p>
            <a:pPr lvl="1"/>
            <a:r>
              <a:rPr lang="fi-FI" dirty="0" smtClean="0"/>
              <a:t>Mitä </a:t>
            </a:r>
            <a:r>
              <a:rPr lang="fi-FI" dirty="0"/>
              <a:t>tietoa yksiköissä tarvitaan </a:t>
            </a:r>
            <a:r>
              <a:rPr lang="fi-FI" dirty="0" err="1"/>
              <a:t>tvt:n</a:t>
            </a:r>
            <a:r>
              <a:rPr lang="fi-FI" dirty="0"/>
              <a:t> opetuskäytön kehittymisen </a:t>
            </a:r>
            <a:r>
              <a:rPr lang="fi-FI" dirty="0" smtClean="0"/>
              <a:t>seuraamiseksi</a:t>
            </a:r>
            <a:r>
              <a:rPr lang="fi-FI" dirty="0" smtClean="0"/>
              <a:t>? IT</a:t>
            </a:r>
            <a:r>
              <a:rPr lang="fi-FI" dirty="0" smtClean="0"/>
              <a:t>-palvelut tiedon tuottajana?  </a:t>
            </a:r>
          </a:p>
          <a:p>
            <a:pPr lvl="1"/>
            <a:r>
              <a:rPr lang="fi-FI" dirty="0" smtClean="0"/>
              <a:t>Miten tietoa järjestelmäkehitystyöstä saadaan, miten keskusteluun kehityssuunnista osallistutaan?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406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mtClean="0"/>
              <a:t>Yhteistyön </a:t>
            </a:r>
            <a:r>
              <a:rPr lang="fi-FI" smtClean="0"/>
              <a:t>rakentaminen?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IT-palvelut mukana:</a:t>
            </a:r>
          </a:p>
          <a:p>
            <a:pPr marL="0" indent="0">
              <a:buNone/>
            </a:pPr>
            <a:endParaRPr lang="fi-FI" dirty="0" smtClean="0"/>
          </a:p>
          <a:p>
            <a:pPr lvl="1"/>
            <a:r>
              <a:rPr lang="fi-FI" dirty="0" smtClean="0"/>
              <a:t>Laitosten kehittämispäivissä ja opetussuunnitelmatyössä?</a:t>
            </a:r>
            <a:endParaRPr lang="fi-FI" dirty="0"/>
          </a:p>
          <a:p>
            <a:pPr lvl="1"/>
            <a:r>
              <a:rPr lang="fi-FI" dirty="0" smtClean="0"/>
              <a:t>Kehittämishankkeissa ja  näiden ohjausryhmissä?</a:t>
            </a:r>
            <a:endParaRPr lang="fi-FI" dirty="0"/>
          </a:p>
          <a:p>
            <a:pPr lvl="1"/>
            <a:r>
              <a:rPr lang="fi-FI" dirty="0"/>
              <a:t>Työprosessien kehittämisen tukena? </a:t>
            </a:r>
          </a:p>
          <a:p>
            <a:pPr lvl="1"/>
            <a:r>
              <a:rPr lang="fi-FI" dirty="0" smtClean="0"/>
              <a:t>Tilaisuuksien </a:t>
            </a:r>
            <a:r>
              <a:rPr lang="fi-FI" dirty="0"/>
              <a:t>organisoinnissa ja </a:t>
            </a:r>
            <a:r>
              <a:rPr lang="fi-FI" dirty="0" smtClean="0"/>
              <a:t>koordinoinnissa osaamisen ja käytäntöjen jakamiseksi</a:t>
            </a:r>
            <a:r>
              <a:rPr lang="fi-FI" dirty="0" smtClean="0"/>
              <a:t>?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67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Vahvuustekijöitä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IT-palveluiden tuetut järjestelmäratkaisut, kehittämisosaaminen ja tulevaisuuteen suuntautunut kehittämistyö</a:t>
            </a:r>
          </a:p>
          <a:p>
            <a:r>
              <a:rPr lang="fi-FI" dirty="0" err="1" smtClean="0"/>
              <a:t>TVT:n</a:t>
            </a:r>
            <a:r>
              <a:rPr lang="fi-FI" dirty="0" smtClean="0"/>
              <a:t> </a:t>
            </a:r>
            <a:r>
              <a:rPr lang="fi-FI" dirty="0" smtClean="0"/>
              <a:t>opetuskäytön tutkimukseen perustuva asiantuntemus</a:t>
            </a:r>
          </a:p>
          <a:p>
            <a:r>
              <a:rPr lang="fi-FI" dirty="0" smtClean="0"/>
              <a:t>Interaktiivinen opetus ja oppiminen -hanke</a:t>
            </a:r>
          </a:p>
          <a:p>
            <a:r>
              <a:rPr lang="fi-FI" dirty="0" smtClean="0"/>
              <a:t>Laatutyö, laitosten </a:t>
            </a:r>
            <a:r>
              <a:rPr lang="fi-FI" dirty="0" err="1"/>
              <a:t>itsearviointiraportit</a:t>
            </a:r>
            <a:r>
              <a:rPr lang="fi-FI" dirty="0"/>
              <a:t>,   kehittämiskohteet ja hyvät käytännöt</a:t>
            </a:r>
          </a:p>
          <a:p>
            <a:r>
              <a:rPr lang="fi-FI" dirty="0" smtClean="0"/>
              <a:t>Vahvat </a:t>
            </a:r>
            <a:r>
              <a:rPr lang="fi-FI" dirty="0" smtClean="0"/>
              <a:t>ainelaitokset, tieteenalaidentiteetit ja motivoituneet oman alansa asiantuntijat – osaaminen on suhteissa!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3286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 err="1" smtClean="0"/>
              <a:t>TVT:n</a:t>
            </a:r>
            <a:r>
              <a:rPr lang="fi-FI" b="1" dirty="0" smtClean="0"/>
              <a:t> opetuskäytön hankkeita</a:t>
            </a:r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 smtClean="0"/>
              <a:t> 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endParaRPr lang="fi-FI" dirty="0" smtClean="0"/>
          </a:p>
          <a:p>
            <a:pPr lvl="0"/>
            <a:r>
              <a:rPr lang="fi-FI" dirty="0" smtClean="0"/>
              <a:t>Opetusministeri Krista </a:t>
            </a:r>
            <a:r>
              <a:rPr lang="fi-FI" dirty="0"/>
              <a:t>Kiurun esitys </a:t>
            </a:r>
            <a:r>
              <a:rPr lang="fi-FI" dirty="0">
                <a:hlinkClick r:id="rId2"/>
              </a:rPr>
              <a:t>http://</a:t>
            </a:r>
            <a:r>
              <a:rPr lang="fi-FI" dirty="0" smtClean="0">
                <a:hlinkClick r:id="rId2"/>
              </a:rPr>
              <a:t>www.minedu.fi/OPM/Puheet/2013/09/Digisemma.html?lang=fi</a:t>
            </a:r>
            <a:r>
              <a:rPr lang="fi-FI" dirty="0" smtClean="0"/>
              <a:t> </a:t>
            </a:r>
            <a:endParaRPr lang="fi-FI" dirty="0" smtClean="0"/>
          </a:p>
          <a:p>
            <a:pPr marL="0" lvl="0" indent="0">
              <a:buNone/>
            </a:pPr>
            <a:endParaRPr lang="fi-FI" dirty="0" smtClean="0"/>
          </a:p>
          <a:p>
            <a:r>
              <a:rPr lang="fi-FI" dirty="0" smtClean="0"/>
              <a:t>Suomen </a:t>
            </a:r>
            <a:r>
              <a:rPr lang="fi-FI" dirty="0" err="1" smtClean="0"/>
              <a:t>eOppimisen</a:t>
            </a:r>
            <a:r>
              <a:rPr lang="fi-FI" dirty="0"/>
              <a:t> ry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>
                <a:hlinkClick r:id="rId3"/>
              </a:rPr>
              <a:t>http</a:t>
            </a:r>
            <a:r>
              <a:rPr lang="fi-FI" dirty="0">
                <a:hlinkClick r:id="rId3"/>
              </a:rPr>
              <a:t>://</a:t>
            </a:r>
            <a:r>
              <a:rPr lang="fi-FI" dirty="0" smtClean="0">
                <a:hlinkClick r:id="rId3"/>
              </a:rPr>
              <a:t>www.eoppimiskeskus.fi/index.php</a:t>
            </a:r>
            <a:r>
              <a:rPr lang="fi-FI" dirty="0" smtClean="0"/>
              <a:t> </a:t>
            </a:r>
          </a:p>
          <a:p>
            <a:r>
              <a:rPr lang="fi-FI" dirty="0"/>
              <a:t>Avoimuudesta voimaa </a:t>
            </a:r>
            <a:br>
              <a:rPr lang="fi-FI" dirty="0"/>
            </a:br>
            <a:r>
              <a:rPr lang="fi-FI" dirty="0">
                <a:hlinkClick r:id="rId4"/>
              </a:rPr>
              <a:t>http://www.eoppimiskeskus.fi/avo2</a:t>
            </a:r>
            <a:r>
              <a:rPr lang="fi-FI" dirty="0"/>
              <a:t> </a:t>
            </a:r>
          </a:p>
          <a:p>
            <a:r>
              <a:rPr lang="fi-FI" dirty="0" err="1" smtClean="0"/>
              <a:t>Edu.fi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>
                <a:hlinkClick r:id="rId5"/>
              </a:rPr>
              <a:t>http</a:t>
            </a:r>
            <a:r>
              <a:rPr lang="fi-FI" dirty="0">
                <a:hlinkClick r:id="rId5"/>
              </a:rPr>
              <a:t>://www.edu.fi</a:t>
            </a:r>
            <a:r>
              <a:rPr lang="fi-FI" dirty="0" smtClean="0">
                <a:hlinkClick r:id="rId5"/>
              </a:rPr>
              <a:t>/</a:t>
            </a:r>
            <a:r>
              <a:rPr lang="fi-FI" dirty="0" smtClean="0"/>
              <a:t> </a:t>
            </a:r>
          </a:p>
          <a:p>
            <a:r>
              <a:rPr lang="fi-FI" dirty="0"/>
              <a:t>Etäopetuksen koordinointihanke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>
                <a:hlinkClick r:id="rId6"/>
              </a:rPr>
              <a:t>http</a:t>
            </a:r>
            <a:r>
              <a:rPr lang="fi-FI" dirty="0">
                <a:hlinkClick r:id="rId6"/>
              </a:rPr>
              <a:t>://</a:t>
            </a:r>
            <a:r>
              <a:rPr lang="fi-FI" dirty="0" smtClean="0">
                <a:hlinkClick r:id="rId6"/>
              </a:rPr>
              <a:t>info.edu.turku.fi/etaopetus/koordinointi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Paok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>
                <a:hlinkClick r:id="rId7"/>
              </a:rPr>
              <a:t>http</a:t>
            </a:r>
            <a:r>
              <a:rPr lang="fi-FI" dirty="0">
                <a:hlinkClick r:id="rId7"/>
              </a:rPr>
              <a:t>://paokhanke.ning.com</a:t>
            </a:r>
            <a:r>
              <a:rPr lang="fi-FI" dirty="0" smtClean="0">
                <a:hlinkClick r:id="rId7"/>
              </a:rPr>
              <a:t>/</a:t>
            </a:r>
            <a:endParaRPr lang="fi-FI" dirty="0" smtClean="0"/>
          </a:p>
          <a:p>
            <a:r>
              <a:rPr lang="fi-FI" dirty="0" err="1" smtClean="0"/>
              <a:t>Ope.fi</a:t>
            </a:r>
            <a:r>
              <a:rPr lang="fi-FI" dirty="0"/>
              <a:t> 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>
                <a:hlinkClick r:id="rId8"/>
              </a:rPr>
              <a:t>http</a:t>
            </a:r>
            <a:r>
              <a:rPr lang="fi-FI" dirty="0">
                <a:hlinkClick r:id="rId8"/>
              </a:rPr>
              <a:t>://</a:t>
            </a:r>
            <a:r>
              <a:rPr lang="fi-FI" dirty="0" smtClean="0">
                <a:hlinkClick r:id="rId8"/>
              </a:rPr>
              <a:t>opefi.wikispaces.com/Ajankohtaista+ja+esipuhe</a:t>
            </a:r>
            <a:r>
              <a:rPr lang="fi-FI" dirty="0" smtClean="0"/>
              <a:t> </a:t>
            </a:r>
          </a:p>
          <a:p>
            <a:r>
              <a:rPr lang="fi-FI" dirty="0"/>
              <a:t>Oppimisympäristöjen kehittäminen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>
                <a:hlinkClick r:id="rId9"/>
              </a:rPr>
              <a:t>http</a:t>
            </a:r>
            <a:r>
              <a:rPr lang="fi-FI" dirty="0">
                <a:hlinkClick r:id="rId9"/>
              </a:rPr>
              <a:t>://www.oppiminen.fi/oppimisymparistojen-kehittaminen/</a:t>
            </a:r>
            <a:r>
              <a:rPr lang="fi-FI" dirty="0"/>
              <a:t> </a:t>
            </a:r>
          </a:p>
          <a:p>
            <a:r>
              <a:rPr lang="fi-FI" dirty="0" smtClean="0"/>
              <a:t>Paikallinen </a:t>
            </a:r>
            <a:r>
              <a:rPr lang="fi-FI" dirty="0" err="1" smtClean="0"/>
              <a:t>AO:n</a:t>
            </a:r>
            <a:r>
              <a:rPr lang="fi-FI" dirty="0" smtClean="0"/>
              <a:t> koordinoima hanke </a:t>
            </a:r>
            <a:br>
              <a:rPr lang="fi-FI" dirty="0" smtClean="0"/>
            </a:br>
            <a:r>
              <a:rPr lang="fi-FI" dirty="0" smtClean="0">
                <a:hlinkClick r:id="rId10"/>
              </a:rPr>
              <a:t>http</a:t>
            </a:r>
            <a:r>
              <a:rPr lang="fi-FI" dirty="0">
                <a:hlinkClick r:id="rId10"/>
              </a:rPr>
              <a:t>://</a:t>
            </a:r>
            <a:r>
              <a:rPr lang="fi-FI" dirty="0" smtClean="0">
                <a:hlinkClick r:id="rId10"/>
              </a:rPr>
              <a:t>www.slideshare.net/henrypaa/tieto-ja-viestintteknologian-hydyntminen-oppimisessa-hankkeen-esittely</a:t>
            </a:r>
            <a:r>
              <a:rPr lang="fi-FI" dirty="0" smtClean="0"/>
              <a:t> </a:t>
            </a:r>
          </a:p>
          <a:p>
            <a:endParaRPr lang="fi-FI" dirty="0"/>
          </a:p>
          <a:p>
            <a:pPr marL="0" indent="0">
              <a:buNone/>
            </a:pPr>
            <a:endParaRPr lang="fi-FI" sz="4000" dirty="0" smtClean="0"/>
          </a:p>
          <a:p>
            <a:pPr marL="0" lvl="0" indent="0">
              <a:buNone/>
            </a:pPr>
            <a:endParaRPr lang="fi-FI" sz="36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5187349"/>
      </p:ext>
    </p:extLst>
  </p:cSld>
  <p:clrMapOvr>
    <a:masterClrMapping/>
  </p:clrMapOvr>
</p:sld>
</file>

<file path=ppt/theme/theme1.xml><?xml version="1.0" encoding="utf-8"?>
<a:theme xmlns:a="http://schemas.openxmlformats.org/drawingml/2006/main" name="JY Oranssi vaahterapohj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JYU Oranssi vaahterapohja</Template>
  <TotalTime>597</TotalTime>
  <Words>266</Words>
  <Application>Microsoft Office PowerPoint</Application>
  <PresentationFormat>Näytössä katseltava diaesitys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JY Oranssi vaahterapohja</vt:lpstr>
      <vt:lpstr>IT-palvelut opetuksen tukena? </vt:lpstr>
      <vt:lpstr> Puhetta koulutuksen ja opetuksen uudistamisesta </vt:lpstr>
      <vt:lpstr>IT-palvelut, kehittämispalvelut  – mitä meillä tehdään?  </vt:lpstr>
      <vt:lpstr>Hyvää</vt:lpstr>
      <vt:lpstr>Kriittistä</vt:lpstr>
      <vt:lpstr>Pedagogisten johtajien tukeminen?</vt:lpstr>
      <vt:lpstr>Yhteistyön rakentaminen? </vt:lpstr>
      <vt:lpstr>Vahvuustekijöitä </vt:lpstr>
      <vt:lpstr> TVT:n opetuskäytön hankkeita   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IT-palveluiden kehittämispalvelut opetuksen ja opetuksen kehittämisen tukena?</dc:title>
  <dc:creator>Väänänen Soile</dc:creator>
  <cp:lastModifiedBy>Väänänen Soile</cp:lastModifiedBy>
  <cp:revision>37</cp:revision>
  <cp:lastPrinted>2013-10-18T08:06:38Z</cp:lastPrinted>
  <dcterms:created xsi:type="dcterms:W3CDTF">2013-10-16T08:34:22Z</dcterms:created>
  <dcterms:modified xsi:type="dcterms:W3CDTF">2013-10-18T09:02:48Z</dcterms:modified>
</cp:coreProperties>
</file>