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sldIdLst>
    <p:sldId id="256" r:id="rId2"/>
    <p:sldId id="343" r:id="rId3"/>
    <p:sldId id="317" r:id="rId4"/>
    <p:sldId id="319" r:id="rId5"/>
    <p:sldId id="312" r:id="rId6"/>
    <p:sldId id="320" r:id="rId7"/>
    <p:sldId id="323" r:id="rId8"/>
    <p:sldId id="322" r:id="rId9"/>
    <p:sldId id="313" r:id="rId10"/>
    <p:sldId id="324" r:id="rId11"/>
    <p:sldId id="32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46082-2240-405C-9BE0-013D553C7C50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90F0D-9229-498C-8B81-0EC46C2F6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14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674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5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24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42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31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036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022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967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48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2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5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31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940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3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1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7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0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1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9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6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9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5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02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21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1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86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0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54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4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1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1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844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8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0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42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7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DF262-22CF-449C-AAD7-9DDB1B759EDD}" type="datetime1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499C928-951C-3C7D-C281-6A4F2812A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24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9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4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8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2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0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6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4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77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380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EDF262-22CF-449C-AAD7-9DDB1B759EDD}" type="datetime1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88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3AB403-7CB5-77EB-0978-2E66B62CF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FB4BC31-1738-9012-40A5-7A1CC9B02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86E101-F8E6-2C18-96B7-1196A8A26D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852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0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7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480C596E-F579-454C-9399-4619F573C9FF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C02BACE6-4693-4F94-9A6D-66CF056852FA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9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660" r:id="rId52"/>
    <p:sldLayoutId id="2147483661" r:id="rId5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nago.com/academy/guestposts/advcaroline007/using-ai-for-writing-research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NBN:fi-fe202110014918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016/j.compedu.2022.10446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ebluediamondgallery.com/tablet/a/agreemen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xhere.com/fr/photo/76464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5338-02A8-437F-3751-EAB6263F8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8A893-BBD2-87B5-3DCF-BD43460D3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9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84E6-2ADC-618A-8155-A086C70C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60647"/>
            <a:ext cx="10296648" cy="666652"/>
          </a:xfrm>
        </p:spPr>
        <p:txBody>
          <a:bodyPr anchor="t">
            <a:normAutofit/>
          </a:bodyPr>
          <a:lstStyle/>
          <a:p>
            <a:r>
              <a:rPr lang="en-US" err="1"/>
              <a:t>Tekoäly</a:t>
            </a:r>
            <a:r>
              <a:rPr lang="en-US"/>
              <a:t> </a:t>
            </a:r>
            <a:r>
              <a:rPr lang="en-US" err="1"/>
              <a:t>kirjoittamisessa</a:t>
            </a:r>
            <a:r>
              <a:rPr lang="en-US"/>
              <a:t> </a:t>
            </a:r>
            <a:r>
              <a:rPr lang="en-US" sz="1800" b="0">
                <a:solidFill>
                  <a:schemeClr val="tx1"/>
                </a:solidFill>
                <a:latin typeface="Lato"/>
                <a:ea typeface="Lato"/>
                <a:cs typeface="Lato"/>
              </a:rPr>
              <a:t>(</a:t>
            </a:r>
            <a:r>
              <a:rPr lang="en-US" sz="1800" b="0" err="1">
                <a:solidFill>
                  <a:schemeClr val="tx1"/>
                </a:solidFill>
                <a:latin typeface="Lato"/>
                <a:ea typeface="Lato"/>
                <a:cs typeface="Lato"/>
              </a:rPr>
              <a:t>Isosävi</a:t>
            </a:r>
            <a:r>
              <a:rPr lang="en-US" sz="1800" b="0">
                <a:solidFill>
                  <a:schemeClr val="tx1"/>
                </a:solidFill>
                <a:latin typeface="Lato"/>
                <a:ea typeface="Lato"/>
                <a:cs typeface="Lato"/>
              </a:rPr>
              <a:t> &amp; Lindholm, 2025.)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DFE4F-CE3F-3EE2-E600-73CBD5D1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fld id="{2CB2C9BA-9F49-4668-B03D-C19CF1E513F6}" type="datetime1">
              <a:rPr lang="fi-FI" smtClean="0"/>
              <a:pPr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13B81-9C71-53DD-0905-A70F1D60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5C1B1-E497-B50E-CE39-DF361B41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fld id="{9E548902-A2E1-4711-A467-290FB9FE5D63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ED5C6B-80C2-87BF-B6C7-29D9C3B6E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1" y="927300"/>
            <a:ext cx="11187112" cy="2769578"/>
          </a:xfrm>
        </p:spPr>
        <p:txBody>
          <a:bodyPr anchor="t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tx1"/>
                </a:solidFill>
                <a:latin typeface="+mn-lt"/>
              </a:rPr>
              <a:t>Kanna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vastuusi</a:t>
            </a:r>
            <a:r>
              <a:rPr lang="en-US" b="0">
                <a:solidFill>
                  <a:schemeClr val="tx1"/>
                </a:solidFill>
                <a:latin typeface="+mn-lt"/>
              </a:rPr>
              <a:t> ja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suhtaudu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kriittisesti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tekoälyn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tuotoksiin</a:t>
            </a:r>
            <a:r>
              <a:rPr lang="en-US" b="0">
                <a:solidFill>
                  <a:schemeClr val="tx1"/>
                </a:solidFill>
                <a:latin typeface="+mn-lt"/>
              </a:rPr>
              <a:t>.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Tekoäly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saattaa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hallusinoida</a:t>
            </a:r>
            <a:r>
              <a:rPr lang="en-US" b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lnSpc>
                <a:spcPct val="90000"/>
              </a:lnSpc>
            </a:pPr>
            <a:endParaRPr lang="en-US" b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err="1">
                <a:solidFill>
                  <a:schemeClr val="tx1"/>
                </a:solidFill>
                <a:latin typeface="+mn-lt"/>
              </a:rPr>
              <a:t>Muista</a:t>
            </a:r>
            <a:r>
              <a:rPr lang="en-US" b="0">
                <a:solidFill>
                  <a:schemeClr val="tx1"/>
                </a:solidFill>
                <a:latin typeface="+mn-lt"/>
              </a:rPr>
              <a:t>,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että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tekoälyn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käyttäminen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saattaa</a:t>
            </a:r>
            <a:r>
              <a:rPr lang="en-US" b="0">
                <a:solidFill>
                  <a:schemeClr val="tx1"/>
                </a:solidFill>
                <a:latin typeface="+mn-lt"/>
              </a:rPr>
              <a:t> olla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plagiointia</a:t>
            </a:r>
            <a:r>
              <a:rPr lang="en-US" b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lnSpc>
                <a:spcPct val="90000"/>
              </a:lnSpc>
            </a:pPr>
            <a:endParaRPr lang="en-US" b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err="1">
                <a:solidFill>
                  <a:schemeClr val="tx1"/>
                </a:solidFill>
                <a:latin typeface="+mn-lt"/>
              </a:rPr>
              <a:t>Käytä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generatiivista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tekoälyä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läpinäkyvästi</a:t>
            </a:r>
            <a:r>
              <a:rPr lang="en-US" b="0">
                <a:solidFill>
                  <a:schemeClr val="tx1"/>
                </a:solidFill>
                <a:latin typeface="+mn-lt"/>
              </a:rPr>
              <a:t>,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tehokkaasti</a:t>
            </a:r>
            <a:r>
              <a:rPr lang="en-US" b="0">
                <a:solidFill>
                  <a:schemeClr val="tx1"/>
                </a:solidFill>
                <a:latin typeface="+mn-lt"/>
              </a:rPr>
              <a:t> ja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vastuullisesti</a:t>
            </a:r>
            <a:r>
              <a:rPr lang="en-US" b="0">
                <a:solidFill>
                  <a:schemeClr val="tx1"/>
                </a:solidFill>
                <a:latin typeface="+mn-lt"/>
              </a:rPr>
              <a:t>. </a:t>
            </a:r>
          </a:p>
          <a:p>
            <a:pPr>
              <a:lnSpc>
                <a:spcPct val="90000"/>
              </a:lnSpc>
            </a:pPr>
            <a:endParaRPr lang="en-US" b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err="1">
                <a:solidFill>
                  <a:schemeClr val="tx1"/>
                </a:solidFill>
                <a:latin typeface="+mn-lt"/>
              </a:rPr>
              <a:t>Kiinnitä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erityistä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huomiota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yksityisyyden</a:t>
            </a:r>
            <a:r>
              <a:rPr lang="en-US" b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suojaan</a:t>
            </a:r>
            <a:r>
              <a:rPr lang="en-US" b="0">
                <a:solidFill>
                  <a:schemeClr val="tx1"/>
                </a:solidFill>
                <a:latin typeface="+mn-lt"/>
              </a:rPr>
              <a:t> ja </a:t>
            </a:r>
            <a:r>
              <a:rPr lang="en-US" b="0" err="1">
                <a:solidFill>
                  <a:schemeClr val="tx1"/>
                </a:solidFill>
                <a:latin typeface="+mn-lt"/>
              </a:rPr>
              <a:t>tietosuojaan</a:t>
            </a:r>
            <a:r>
              <a:rPr lang="en-US" b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lnSpc>
                <a:spcPct val="90000"/>
              </a:lnSpc>
            </a:pPr>
            <a:endParaRPr lang="en-US" b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</a:pPr>
            <a:r>
              <a:rPr lang="en-US" b="0" err="1">
                <a:latin typeface="+mn-lt"/>
              </a:rPr>
              <a:t>Kunnioita</a:t>
            </a:r>
            <a:r>
              <a:rPr lang="en-US" b="0">
                <a:latin typeface="+mn-lt"/>
              </a:rPr>
              <a:t> </a:t>
            </a:r>
            <a:r>
              <a:rPr lang="en-US" b="0" err="1">
                <a:latin typeface="+mn-lt"/>
              </a:rPr>
              <a:t>kansallista</a:t>
            </a:r>
            <a:r>
              <a:rPr lang="en-US" b="0">
                <a:latin typeface="+mn-lt"/>
              </a:rPr>
              <a:t> </a:t>
            </a:r>
            <a:r>
              <a:rPr lang="en-US" b="0" err="1">
                <a:latin typeface="+mn-lt"/>
              </a:rPr>
              <a:t>lainsäädäntöä</a:t>
            </a:r>
            <a:r>
              <a:rPr lang="en-US" b="0">
                <a:latin typeface="+mn-lt"/>
              </a:rPr>
              <a:t>. 				</a:t>
            </a:r>
            <a:endParaRPr lang="en-US" b="0">
              <a:latin typeface="+mn-lt"/>
              <a:ea typeface="Lato"/>
              <a:cs typeface="Lato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8D8DF2-08D9-DD0C-7544-7AC240630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7331" y="3827774"/>
            <a:ext cx="7600950" cy="27695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AEE26E-5A82-3FBD-5ECB-A1F62E77E536}"/>
              </a:ext>
            </a:extLst>
          </p:cNvPr>
          <p:cNvSpPr txBox="1"/>
          <p:nvPr/>
        </p:nvSpPr>
        <p:spPr>
          <a:xfrm>
            <a:off x="8263935" y="6354645"/>
            <a:ext cx="1831041" cy="12845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err="1"/>
              <a:t>ThePhoto</a:t>
            </a:r>
            <a:r>
              <a:rPr lang="en-US"/>
              <a:t>, </a:t>
            </a:r>
            <a:r>
              <a:rPr lang="en-US" err="1"/>
              <a:t>kuvaaja</a:t>
            </a:r>
            <a:r>
              <a:rPr lang="en-US"/>
              <a:t> </a:t>
            </a:r>
            <a:r>
              <a:rPr lang="en-US" err="1"/>
              <a:t>PhotoAuthor</a:t>
            </a:r>
            <a:r>
              <a:rPr lang="en-US"/>
              <a:t>, </a:t>
            </a:r>
            <a:r>
              <a:rPr lang="en-US" err="1"/>
              <a:t>käyttöoikeus</a:t>
            </a:r>
            <a:r>
              <a:rPr lang="en-US"/>
              <a:t>: CCYYSA.</a:t>
            </a:r>
          </a:p>
        </p:txBody>
      </p:sp>
    </p:spTree>
    <p:extLst>
      <p:ext uri="{BB962C8B-B14F-4D97-AF65-F5344CB8AC3E}">
        <p14:creationId xmlns:p14="http://schemas.microsoft.com/office/powerpoint/2010/main" val="8540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780C-80F4-FB4C-CCE7-45655465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Lähteitä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8F2A1-67DF-53B2-7135-9C0BB63A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8AE8A-63CF-B068-7D74-53498C5D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60083-12ED-0C2C-EA65-9E2361EB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11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CCD838-68FC-0080-4A95-F61E13A20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" y="1364629"/>
            <a:ext cx="10944225" cy="4392612"/>
          </a:xfrm>
        </p:spPr>
        <p:txBody>
          <a:bodyPr/>
          <a:lstStyle/>
          <a:p>
            <a:pPr marL="0" indent="0">
              <a:buNone/>
            </a:pPr>
            <a:endParaRPr lang="en-US" sz="1400">
              <a:solidFill>
                <a:srgbClr val="1D2125"/>
              </a:solidFill>
              <a:latin typeface="Lato"/>
              <a:ea typeface="Calibri"/>
              <a:cs typeface="Calibri"/>
            </a:endParaRPr>
          </a:p>
          <a:p>
            <a:r>
              <a:rPr lang="en-US" sz="1400">
                <a:ea typeface="Lato"/>
                <a:cs typeface="Lato"/>
              </a:rPr>
              <a:t>Elbow, P. 1998. Writing with Power – </a:t>
            </a:r>
            <a:r>
              <a:rPr lang="en-US" sz="1400">
                <a:ea typeface="+mn-lt"/>
                <a:cs typeface="+mn-lt"/>
              </a:rPr>
              <a:t>Techniques for Mastering the Writing Process. Oxford University Press</a:t>
            </a:r>
            <a:r>
              <a:rPr lang="en-US" sz="1400">
                <a:ea typeface="Lato"/>
                <a:cs typeface="Lato"/>
              </a:rPr>
              <a:t>.</a:t>
            </a:r>
          </a:p>
          <a:p>
            <a:r>
              <a:rPr lang="en-US" sz="1400">
                <a:ea typeface="+mn-lt"/>
                <a:cs typeface="+mn-lt"/>
              </a:rPr>
              <a:t>Herder, A., </a:t>
            </a:r>
            <a:r>
              <a:rPr lang="en-US" sz="1400" err="1">
                <a:ea typeface="+mn-lt"/>
                <a:cs typeface="+mn-lt"/>
              </a:rPr>
              <a:t>Berenst</a:t>
            </a:r>
            <a:r>
              <a:rPr lang="en-US" sz="1400">
                <a:ea typeface="+mn-lt"/>
                <a:cs typeface="+mn-lt"/>
              </a:rPr>
              <a:t>, J., de </a:t>
            </a:r>
            <a:r>
              <a:rPr lang="en-US" sz="1400" err="1">
                <a:ea typeface="+mn-lt"/>
                <a:cs typeface="+mn-lt"/>
              </a:rPr>
              <a:t>Glopper</a:t>
            </a:r>
            <a:r>
              <a:rPr lang="en-US" sz="1400">
                <a:ea typeface="+mn-lt"/>
                <a:cs typeface="+mn-lt"/>
              </a:rPr>
              <a:t>, K. &amp; Koole, T,. 2018. Reflective Practices in collaborative writing of primary school students. International Journal of Educational Research 90, 160–174.</a:t>
            </a:r>
            <a:endParaRPr lang="en-US" sz="1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400">
                <a:ea typeface="+mn-lt"/>
                <a:cs typeface="+mn-lt"/>
              </a:rPr>
              <a:t>Hodges, G. C. 2002. Learning </a:t>
            </a:r>
            <a:r>
              <a:rPr lang="en-US" sz="1400" err="1">
                <a:ea typeface="+mn-lt"/>
                <a:cs typeface="+mn-lt"/>
              </a:rPr>
              <a:t>throuh</a:t>
            </a:r>
            <a:r>
              <a:rPr lang="en-US" sz="1400">
                <a:ea typeface="+mn-lt"/>
                <a:cs typeface="+mn-lt"/>
              </a:rPr>
              <a:t> collaborative writing. Reading 36(1), 4–10. </a:t>
            </a:r>
            <a:endParaRPr lang="en-US" sz="1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Isosävi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, J. &amp; Lindholm, C. 2025.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Yhteiskirjoittaminen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–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Vuorovedoin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kirkkaaseen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tekstiin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ArtHouse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Karjula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, E., Kouri, J. &amp;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Mahlamäki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, T. 2024.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Luovaa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kirjoittamista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tutkijoille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Vastapaino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Lagstedt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, A. Lindstedt, J. &amp; Kauppinen, R. 2021.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Sujuvaa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yhteiskirjoittamista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!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Yhteiskirjoittamisen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lista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auttaa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yli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sudenkuoppien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.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Kreodi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4/2021. 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http://urn.fi/URN:NBN:fi-fe2021100149185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 </a:t>
            </a:r>
            <a:endParaRPr lang="en-US" sz="140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r>
              <a:rPr lang="en-US" sz="1400">
                <a:solidFill>
                  <a:srgbClr val="000000"/>
                </a:solidFill>
                <a:ea typeface="+mn-lt"/>
                <a:cs typeface="+mn-lt"/>
              </a:rPr>
              <a:t>Lowry, P. B., Curtis, A. &amp; Lowry, M. R. 2004. Building a Taxonomy and Nomenclature of Collaborative Writing to Improve Interdisciplinary Research and Practice. The Journal of Business Communication 41(1), 3–104. </a:t>
            </a:r>
            <a:endParaRPr lang="en-US" sz="1400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r>
              <a:rPr lang="en-US" sz="1400" err="1">
                <a:solidFill>
                  <a:srgbClr val="1D2125"/>
                </a:solidFill>
                <a:latin typeface="Lato"/>
                <a:ea typeface="Calibri"/>
                <a:cs typeface="Calibri"/>
              </a:rPr>
              <a:t>Svinhufvud</a:t>
            </a:r>
            <a:r>
              <a:rPr lang="en-US" sz="1400">
                <a:solidFill>
                  <a:srgbClr val="1D2125"/>
                </a:solidFill>
                <a:latin typeface="Lato"/>
                <a:ea typeface="Calibri"/>
                <a:cs typeface="Calibri"/>
              </a:rPr>
              <a:t>, K. 2016. </a:t>
            </a:r>
            <a:r>
              <a:rPr lang="en-US" sz="1400" err="1">
                <a:solidFill>
                  <a:srgbClr val="1D2125"/>
                </a:solidFill>
                <a:latin typeface="Lato"/>
                <a:ea typeface="Calibri"/>
                <a:cs typeface="Calibri"/>
              </a:rPr>
              <a:t>Kokonaisvaltainen</a:t>
            </a:r>
            <a:r>
              <a:rPr lang="en-US" sz="1400">
                <a:solidFill>
                  <a:srgbClr val="1D2125"/>
                </a:solidFill>
                <a:latin typeface="Lato"/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1D2125"/>
                </a:solidFill>
                <a:latin typeface="Lato"/>
                <a:ea typeface="Calibri"/>
                <a:cs typeface="Calibri"/>
              </a:rPr>
              <a:t>kirjoittaminen</a:t>
            </a:r>
            <a:r>
              <a:rPr lang="en-US" sz="1400">
                <a:solidFill>
                  <a:srgbClr val="1D2125"/>
                </a:solidFill>
                <a:latin typeface="Lato"/>
                <a:ea typeface="Calibri"/>
                <a:cs typeface="Calibri"/>
              </a:rPr>
              <a:t>. Art House.</a:t>
            </a:r>
          </a:p>
          <a:p>
            <a:r>
              <a:rPr lang="en-US" sz="1400">
                <a:solidFill>
                  <a:srgbClr val="1D2125"/>
                </a:solidFill>
                <a:ea typeface="+mn-lt"/>
                <a:cs typeface="+mn-lt"/>
              </a:rPr>
              <a:t>Tan, J. S. &amp; Chen, W. 2022. Peer feedback to support collaborative knowledge improvement: What kind of feedback feed-forward? Computers &amp; Education, 187. </a:t>
            </a:r>
            <a:r>
              <a:rPr lang="en-US" sz="1400">
                <a:solidFill>
                  <a:srgbClr val="1D2125"/>
                </a:solidFill>
                <a:ea typeface="+mn-lt"/>
                <a:cs typeface="+mn-lt"/>
                <a:hlinkClick r:id="rId4"/>
              </a:rPr>
              <a:t>https://doi.org/10.1016/j.compedu.2022.104467</a:t>
            </a:r>
            <a:r>
              <a:rPr lang="en-US" sz="1400">
                <a:solidFill>
                  <a:srgbClr val="1D2125"/>
                </a:solidFill>
                <a:ea typeface="+mn-lt"/>
                <a:cs typeface="+mn-lt"/>
              </a:rPr>
              <a:t>   </a:t>
            </a:r>
            <a:endParaRPr lang="en-US" sz="1400">
              <a:solidFill>
                <a:srgbClr val="1D2125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330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92A57-605D-620B-9D3C-C3D48DF4C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umbnail Image A picture that depicts the implementation of a university-based thesis as co-writing with only two writers. Use the following main colors: #002957 and #F1563F. Do not include human faces, AI faces are okay.">
            <a:extLst>
              <a:ext uri="{FF2B5EF4-FFF2-40B4-BE49-F238E27FC236}">
                <a16:creationId xmlns:a16="http://schemas.microsoft.com/office/drawing/2014/main" id="{0BBF3D58-4173-092C-18FD-47FEEE77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61" r="4201"/>
          <a:stretch>
            <a:fillRect/>
          </a:stretch>
        </p:blipFill>
        <p:spPr>
          <a:xfrm>
            <a:off x="1" y="10"/>
            <a:ext cx="6092533" cy="685799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5419A2-D52C-6482-D151-1B64B11F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i-FI" sz="3600"/>
              <a:t>Yhteiskirjoittaminen </a:t>
            </a:r>
            <a:br>
              <a:rPr lang="fi-FI" sz="3600"/>
            </a:br>
            <a:r>
              <a:rPr lang="fi-FI" sz="3600"/>
              <a:t>tutkielmaopinnoissa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FC1B-2B90-EAFD-A235-220CF58F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9"/>
            <a:ext cx="5040560" cy="2160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62E365A-EEDB-4EB7-AEE6-E1CBF07F86B8}" type="datetime1">
              <a:rPr lang="fi-FI" smtClean="0"/>
              <a:pPr>
                <a:spcAft>
                  <a:spcPts val="600"/>
                </a:spcAft>
              </a:pPr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D7B79-9313-C013-04E9-80E01163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81329"/>
            <a:ext cx="5472113" cy="21602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7BF14-B52F-E198-12F7-3ACCE8C8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888" y="6381551"/>
            <a:ext cx="431998" cy="215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8CD1A-549F-20FE-CA08-5A841F38B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3247736"/>
            <a:ext cx="4896048" cy="21271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1600"/>
              <a:t>Minna Nykopp, yliopistonopettaja, KT, Jyväskylän yliopiston avoin yliopisto</a:t>
            </a:r>
            <a:endParaRPr lang="en-US" sz="1600">
              <a:ea typeface="Lato"/>
              <a:cs typeface="Lato"/>
            </a:endParaRPr>
          </a:p>
          <a:p>
            <a:pPr marL="0" indent="0">
              <a:buNone/>
            </a:pPr>
            <a:r>
              <a:rPr lang="fi-FI" sz="1600"/>
              <a:t>Jonna Riikonen, yliopistonopettaja, FM, Monikielisen akateemisen viestinnän keskus </a:t>
            </a:r>
            <a:endParaRPr lang="fi-FI" sz="1600">
              <a:ea typeface="Lato"/>
              <a:cs typeface="Lato"/>
            </a:endParaRPr>
          </a:p>
          <a:p>
            <a:pPr marL="0" indent="0">
              <a:buNone/>
            </a:pPr>
            <a:r>
              <a:rPr lang="fi-FI" sz="1600"/>
              <a:t>Minna </a:t>
            </a:r>
            <a:r>
              <a:rPr lang="fi-FI" sz="1600" err="1"/>
              <a:t>Maunumäki</a:t>
            </a:r>
            <a:r>
              <a:rPr lang="fi-FI" sz="1600"/>
              <a:t>, yliopistonopettaja, KT, Jyväskylän yliopiston avoin yliopisto</a:t>
            </a:r>
            <a:endParaRPr lang="fi-FI" sz="1600">
              <a:ea typeface="Lato"/>
              <a:cs typeface="Lato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6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D3822-467B-5B2A-996D-7B3E0C4D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EC64-D8C3-AE99-94AD-985FEA1AC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92896"/>
            <a:ext cx="10944224" cy="2160240"/>
          </a:xfrm>
        </p:spPr>
        <p:txBody>
          <a:bodyPr/>
          <a:lstStyle/>
          <a:p>
            <a:r>
              <a:rPr lang="fi-FI"/>
              <a:t> </a:t>
            </a:r>
            <a:br>
              <a:rPr lang="fi-FI"/>
            </a:br>
            <a:r>
              <a:rPr lang="fi-FI"/>
              <a:t>Osa2: Kirjoitusprosessi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B3D5D-5A00-39F7-E0AA-1C205101F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656840"/>
            <a:ext cx="10944224" cy="860392"/>
          </a:xfrm>
        </p:spPr>
        <p:txBody>
          <a:bodyPr>
            <a:normAutofit fontScale="92500" lnSpcReduction="10000"/>
          </a:bodyPr>
          <a:lstStyle/>
          <a:p>
            <a:r>
              <a:rPr lang="fi-FI" sz="1600"/>
              <a:t>Minna Nykopp, yliopistonopettaja, KT, Jyväskylän yliopiston avoin yliopisto</a:t>
            </a:r>
          </a:p>
          <a:p>
            <a:r>
              <a:rPr lang="fi-FI" sz="1600"/>
              <a:t>Jonna Riikonen, yliopistonopettaja, FM, Monikielisen akateemisen viestinnän keskus </a:t>
            </a:r>
            <a:endParaRPr lang="fi-FI" sz="1600">
              <a:ea typeface="Lato"/>
              <a:cs typeface="Lato"/>
            </a:endParaRPr>
          </a:p>
          <a:p>
            <a:r>
              <a:rPr lang="fi-FI" sz="1600">
                <a:ea typeface="Lato"/>
                <a:cs typeface="Lato"/>
              </a:rPr>
              <a:t>Minna </a:t>
            </a:r>
            <a:r>
              <a:rPr lang="fi-FI" sz="1600" err="1">
                <a:ea typeface="Lato"/>
                <a:cs typeface="Lato"/>
              </a:rPr>
              <a:t>Maunumäki</a:t>
            </a:r>
            <a:r>
              <a:rPr lang="fi-FI" sz="1600">
                <a:ea typeface="Lato"/>
                <a:cs typeface="Lato"/>
              </a:rPr>
              <a:t>, yliopistonopettaja, KT, Jyväskylän yliopiston avoin yliopisto</a:t>
            </a:r>
            <a:endParaRPr lang="fi-FI"/>
          </a:p>
          <a:p>
            <a:endParaRPr lang="fi-FI">
              <a:ea typeface="Lato"/>
              <a:cs typeface="Lato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2C183-F645-D2F2-C121-BB7C2332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365A-EEDB-4EB7-AEE6-E1CBF07F86B8}" type="datetime1">
              <a:rPr lang="fi-FI" smtClean="0"/>
              <a:t>18.8.2025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F88C-DBB8-6D93-5AB9-38C2A6E3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D0A4C-F116-6500-4B5F-D9F3E56F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7D11-E102-9A92-4304-ECD5A10C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Yhteiskirjoittamisen</a:t>
            </a:r>
            <a:r>
              <a:rPr lang="en-US"/>
              <a:t> </a:t>
            </a:r>
            <a:r>
              <a:rPr lang="en-US" err="1"/>
              <a:t>tapoja</a:t>
            </a:r>
            <a:r>
              <a:rPr lang="en-US"/>
              <a:t> </a:t>
            </a:r>
            <a:r>
              <a:rPr lang="en-US" sz="1600" b="0">
                <a:solidFill>
                  <a:srgbClr val="000000"/>
                </a:solidFill>
                <a:latin typeface="Lato"/>
                <a:ea typeface="Lato"/>
                <a:cs typeface="Lato"/>
              </a:rPr>
              <a:t>(</a:t>
            </a:r>
            <a:r>
              <a:rPr lang="en-US" sz="1600" b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Isosävi</a:t>
            </a:r>
            <a:r>
              <a:rPr lang="en-US" sz="1600" b="0">
                <a:solidFill>
                  <a:srgbClr val="000000"/>
                </a:solidFill>
                <a:latin typeface="Lato"/>
                <a:ea typeface="Lato"/>
                <a:cs typeface="Lato"/>
              </a:rPr>
              <a:t> &amp; Lindholm, 2025.)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FAEF3-5F30-788F-2566-96AD1D43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76DA0-7B36-AD11-08E8-164679EF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04389-B867-2DC7-E0A8-AC84BF95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4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4DAA27-624A-3C8E-9E98-43FF05293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" y="1375673"/>
            <a:ext cx="10944225" cy="4574829"/>
          </a:xfrm>
        </p:spPr>
        <p:txBody>
          <a:bodyPr>
            <a:normAutofit/>
          </a:bodyPr>
          <a:lstStyle/>
          <a:p>
            <a:pPr algn="just"/>
            <a:r>
              <a:rPr lang="en-US" err="1">
                <a:latin typeface="Lato"/>
                <a:ea typeface="Lato Black"/>
                <a:cs typeface="Arial"/>
              </a:rPr>
              <a:t>Rinnakkaiskirjoittaminen</a:t>
            </a:r>
            <a:endParaRPr lang="en-US" err="1">
              <a:latin typeface="Lato"/>
              <a:ea typeface="Lato Black"/>
              <a:cs typeface="Lato"/>
            </a:endParaRPr>
          </a:p>
          <a:p>
            <a:pPr marL="541020" lvl="1" indent="-271145" algn="just">
              <a:buFont typeface="Lato" panose="020B0604020202020204" pitchFamily="34" charset="0"/>
              <a:buChar char="–"/>
            </a:pPr>
            <a:r>
              <a:rPr lang="en-US" err="1">
                <a:latin typeface="Lato"/>
                <a:ea typeface="Lato Black"/>
                <a:cs typeface="Arial"/>
              </a:rPr>
              <a:t>Jokaisella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kirjoittajalla</a:t>
            </a:r>
            <a:r>
              <a:rPr lang="en-US">
                <a:latin typeface="Lato"/>
                <a:ea typeface="Lato Black"/>
                <a:cs typeface="Arial"/>
              </a:rPr>
              <a:t> on </a:t>
            </a:r>
            <a:r>
              <a:rPr lang="en-US" err="1">
                <a:latin typeface="Lato"/>
                <a:ea typeface="Lato Black"/>
                <a:cs typeface="Arial"/>
              </a:rPr>
              <a:t>omat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tehtävänsä</a:t>
            </a:r>
            <a:r>
              <a:rPr lang="en-US">
                <a:latin typeface="Lato"/>
                <a:ea typeface="Lato Black"/>
                <a:cs typeface="Arial"/>
              </a:rPr>
              <a:t>, </a:t>
            </a:r>
            <a:r>
              <a:rPr lang="en-US" err="1">
                <a:latin typeface="Lato"/>
                <a:ea typeface="Lato Black"/>
                <a:cs typeface="Arial"/>
              </a:rPr>
              <a:t>joita</a:t>
            </a:r>
            <a:r>
              <a:rPr lang="en-US">
                <a:latin typeface="Lato"/>
                <a:ea typeface="Lato Black"/>
                <a:cs typeface="Arial"/>
              </a:rPr>
              <a:t> he </a:t>
            </a:r>
            <a:r>
              <a:rPr lang="en-US" err="1">
                <a:latin typeface="Lato"/>
                <a:ea typeface="Lato Black"/>
                <a:cs typeface="Arial"/>
              </a:rPr>
              <a:t>tekevät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itsenäisesti</a:t>
            </a:r>
            <a:r>
              <a:rPr lang="en-US">
                <a:latin typeface="Lato"/>
                <a:ea typeface="Lato Black"/>
                <a:cs typeface="Arial"/>
              </a:rPr>
              <a:t>.</a:t>
            </a:r>
            <a:endParaRPr lang="en-US">
              <a:latin typeface="Lato"/>
              <a:ea typeface="Lato Black"/>
              <a:cs typeface="Lato"/>
            </a:endParaRPr>
          </a:p>
          <a:p>
            <a:pPr marL="541020" lvl="1" indent="-271145" algn="just">
              <a:buFont typeface="Lato" panose="020B0604020202020204" pitchFamily="34" charset="0"/>
              <a:buChar char="–"/>
            </a:pPr>
            <a:r>
              <a:rPr lang="en-US" err="1">
                <a:latin typeface="Lato"/>
                <a:ea typeface="Lato Black"/>
                <a:cs typeface="Arial"/>
              </a:rPr>
              <a:t>Kirjoittajat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antavat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toisilleen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palautetta</a:t>
            </a:r>
            <a:r>
              <a:rPr lang="en-US">
                <a:latin typeface="Lato"/>
                <a:ea typeface="Lato Black"/>
                <a:cs typeface="Arial"/>
              </a:rPr>
              <a:t> ja </a:t>
            </a:r>
            <a:r>
              <a:rPr lang="en-US" err="1">
                <a:latin typeface="Lato"/>
                <a:ea typeface="Lato Black"/>
                <a:cs typeface="Arial"/>
              </a:rPr>
              <a:t>keskustelevat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säännöllisesti</a:t>
            </a:r>
            <a:r>
              <a:rPr lang="en-US">
                <a:latin typeface="Lato"/>
                <a:ea typeface="Lato Black"/>
                <a:cs typeface="Arial"/>
              </a:rPr>
              <a:t>.</a:t>
            </a:r>
            <a:endParaRPr lang="en-US">
              <a:latin typeface="Lato"/>
              <a:ea typeface="Lato Black"/>
              <a:cs typeface="Lato"/>
            </a:endParaRPr>
          </a:p>
          <a:p>
            <a:pPr algn="just"/>
            <a:r>
              <a:rPr lang="en-US" err="1">
                <a:latin typeface="Lato"/>
                <a:ea typeface="Lato Black"/>
                <a:cs typeface="Arial"/>
              </a:rPr>
              <a:t>Peräkkäinen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kirjoittaminen</a:t>
            </a:r>
            <a:endParaRPr lang="en-US">
              <a:latin typeface="Lato"/>
              <a:ea typeface="Lato Black"/>
              <a:cs typeface="Lato Black"/>
            </a:endParaRPr>
          </a:p>
          <a:p>
            <a:pPr marL="541020" lvl="1" indent="-271145" algn="just">
              <a:buFont typeface="Lato" panose="020B0604020202020204" pitchFamily="34" charset="0"/>
              <a:buChar char="–"/>
            </a:pPr>
            <a:r>
              <a:rPr lang="en-US">
                <a:latin typeface="Lato"/>
                <a:ea typeface="Lato Black"/>
                <a:cs typeface="Arial"/>
              </a:rPr>
              <a:t>Yksi </a:t>
            </a:r>
            <a:r>
              <a:rPr lang="en-US" err="1">
                <a:latin typeface="Lato"/>
                <a:ea typeface="Lato Black"/>
                <a:cs typeface="Arial"/>
              </a:rPr>
              <a:t>kirjoittaja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vastaa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ensimmäisestä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tuotantovaiheesta</a:t>
            </a:r>
            <a:r>
              <a:rPr lang="en-US">
                <a:latin typeface="Lato"/>
                <a:ea typeface="Lato Black"/>
                <a:cs typeface="Arial"/>
              </a:rPr>
              <a:t>, </a:t>
            </a:r>
            <a:r>
              <a:rPr lang="en-US" err="1">
                <a:latin typeface="Lato"/>
                <a:ea typeface="Lato Black"/>
                <a:cs typeface="Arial"/>
              </a:rPr>
              <a:t>esim</a:t>
            </a:r>
            <a:r>
              <a:rPr lang="en-US">
                <a:latin typeface="Lato"/>
                <a:ea typeface="Lato Black"/>
                <a:cs typeface="Arial"/>
              </a:rPr>
              <a:t>. </a:t>
            </a:r>
            <a:r>
              <a:rPr lang="en-US" err="1">
                <a:latin typeface="Lato"/>
                <a:ea typeface="Lato Black"/>
                <a:cs typeface="Arial"/>
              </a:rPr>
              <a:t>ensimmäisen</a:t>
            </a:r>
            <a:r>
              <a:rPr lang="en-US">
                <a:latin typeface="Lato"/>
                <a:ea typeface="Lato Black"/>
                <a:cs typeface="Arial"/>
              </a:rPr>
              <a:t> version </a:t>
            </a:r>
            <a:r>
              <a:rPr lang="en-US" err="1">
                <a:latin typeface="Lato"/>
                <a:ea typeface="Lato Black"/>
                <a:cs typeface="Arial"/>
              </a:rPr>
              <a:t>kirjoittamisesta</a:t>
            </a:r>
            <a:r>
              <a:rPr lang="en-US">
                <a:latin typeface="Lato"/>
                <a:ea typeface="Lato Black"/>
                <a:cs typeface="Arial"/>
              </a:rPr>
              <a:t>, ja </a:t>
            </a:r>
            <a:r>
              <a:rPr lang="en-US" err="1">
                <a:latin typeface="Lato"/>
                <a:ea typeface="Lato Black"/>
                <a:cs typeface="Arial"/>
              </a:rPr>
              <a:t>seuraava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kirjoittaja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kommentoi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tuotettua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tekstiä</a:t>
            </a:r>
            <a:r>
              <a:rPr lang="en-US">
                <a:latin typeface="Lato"/>
                <a:ea typeface="Lato Black"/>
                <a:cs typeface="Arial"/>
              </a:rPr>
              <a:t>. Tapa </a:t>
            </a:r>
            <a:r>
              <a:rPr lang="en-US" err="1">
                <a:latin typeface="Lato"/>
                <a:ea typeface="Lato Black"/>
                <a:cs typeface="Arial"/>
              </a:rPr>
              <a:t>sopii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tilanteisiin</a:t>
            </a:r>
            <a:r>
              <a:rPr lang="en-US">
                <a:latin typeface="Lato"/>
                <a:ea typeface="Lato Black"/>
                <a:cs typeface="Arial"/>
              </a:rPr>
              <a:t>, </a:t>
            </a:r>
            <a:r>
              <a:rPr lang="en-US" err="1">
                <a:latin typeface="Lato"/>
                <a:ea typeface="Lato Black"/>
                <a:cs typeface="Arial"/>
              </a:rPr>
              <a:t>joissa</a:t>
            </a:r>
            <a:r>
              <a:rPr lang="en-US">
                <a:latin typeface="Lato"/>
                <a:ea typeface="Lato Black"/>
                <a:cs typeface="Arial"/>
              </a:rPr>
              <a:t> on </a:t>
            </a:r>
            <a:r>
              <a:rPr lang="en-US" err="1">
                <a:latin typeface="Lato"/>
                <a:ea typeface="Lato Black"/>
                <a:cs typeface="Arial"/>
              </a:rPr>
              <a:t>selkeä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ykköskirjoittaja</a:t>
            </a:r>
            <a:r>
              <a:rPr lang="en-US">
                <a:latin typeface="Lato"/>
                <a:ea typeface="Lato Black"/>
                <a:cs typeface="Arial"/>
              </a:rPr>
              <a:t>, </a:t>
            </a:r>
            <a:r>
              <a:rPr lang="en-US" err="1">
                <a:latin typeface="Lato"/>
                <a:ea typeface="Lato Black"/>
                <a:cs typeface="Arial"/>
              </a:rPr>
              <a:t>jonka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vastuu</a:t>
            </a:r>
            <a:r>
              <a:rPr lang="en-US">
                <a:latin typeface="Lato"/>
                <a:ea typeface="Lato Black"/>
                <a:cs typeface="Arial"/>
              </a:rPr>
              <a:t> on </a:t>
            </a:r>
            <a:r>
              <a:rPr lang="en-US" err="1">
                <a:latin typeface="Lato"/>
                <a:ea typeface="Lato Black"/>
                <a:cs typeface="Arial"/>
              </a:rPr>
              <a:t>suurempi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kuin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muiden</a:t>
            </a:r>
            <a:r>
              <a:rPr lang="en-US">
                <a:latin typeface="Lato"/>
                <a:ea typeface="Lato Black"/>
                <a:cs typeface="Arial"/>
              </a:rPr>
              <a:t>.</a:t>
            </a:r>
            <a:endParaRPr lang="en-US">
              <a:latin typeface="Lato"/>
              <a:ea typeface="Lato Black"/>
              <a:cs typeface="Lato Black"/>
            </a:endParaRPr>
          </a:p>
          <a:p>
            <a:pPr algn="just"/>
            <a:r>
              <a:rPr lang="en-US" err="1">
                <a:latin typeface="Lato"/>
                <a:ea typeface="Lato Black"/>
                <a:cs typeface="Arial"/>
              </a:rPr>
              <a:t>Vastavuoroinen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kirjoittaminen</a:t>
            </a:r>
            <a:r>
              <a:rPr lang="en-US">
                <a:latin typeface="Lato"/>
                <a:ea typeface="Lato Black"/>
                <a:cs typeface="Arial"/>
              </a:rPr>
              <a:t>:</a:t>
            </a:r>
            <a:endParaRPr lang="en-US">
              <a:latin typeface="Lato"/>
              <a:ea typeface="Lato Black"/>
              <a:cs typeface="Lato Black"/>
            </a:endParaRPr>
          </a:p>
          <a:p>
            <a:pPr marL="541020" lvl="1" indent="-271145" algn="just">
              <a:buFont typeface="Lato" panose="020B0604020202020204" pitchFamily="34" charset="0"/>
              <a:buChar char="–"/>
            </a:pPr>
            <a:r>
              <a:rPr lang="en-US" err="1">
                <a:latin typeface="Lato"/>
                <a:ea typeface="Lato Black"/>
                <a:cs typeface="Arial"/>
              </a:rPr>
              <a:t>Eräänlaista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käsi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kädessä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kirjoittamista</a:t>
            </a:r>
            <a:r>
              <a:rPr lang="en-US">
                <a:latin typeface="Lato"/>
                <a:ea typeface="Lato Black"/>
                <a:cs typeface="Arial"/>
              </a:rPr>
              <a:t>. </a:t>
            </a:r>
            <a:r>
              <a:rPr lang="en-US" err="1">
                <a:latin typeface="Lato"/>
                <a:ea typeface="Lato Black"/>
                <a:cs typeface="Arial"/>
              </a:rPr>
              <a:t>Kaikki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kirjoittajat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työstävät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samaa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tekstiä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yhtä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aikaa</a:t>
            </a:r>
            <a:r>
              <a:rPr lang="en-US">
                <a:latin typeface="Lato"/>
                <a:ea typeface="Lato Black"/>
                <a:cs typeface="Arial"/>
              </a:rPr>
              <a:t> ja </a:t>
            </a:r>
            <a:r>
              <a:rPr lang="en-US" err="1">
                <a:latin typeface="Lato"/>
                <a:ea typeface="Lato Black"/>
                <a:cs typeface="Arial"/>
              </a:rPr>
              <a:t>reagoivat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kontribuutioihin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välittömästi</a:t>
            </a:r>
            <a:r>
              <a:rPr lang="en-US">
                <a:latin typeface="Lato"/>
                <a:ea typeface="Lato Black"/>
                <a:cs typeface="Arial"/>
              </a:rPr>
              <a:t>. </a:t>
            </a:r>
            <a:r>
              <a:rPr lang="en-US" err="1">
                <a:latin typeface="Lato"/>
                <a:ea typeface="Lato Black"/>
                <a:cs typeface="Arial"/>
              </a:rPr>
              <a:t>Yhteistyö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voi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tapahtua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fyysisesti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samassa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tilassa</a:t>
            </a:r>
            <a:r>
              <a:rPr lang="en-US">
                <a:latin typeface="Lato"/>
                <a:ea typeface="Lato Black"/>
                <a:cs typeface="Arial"/>
              </a:rPr>
              <a:t> tai </a:t>
            </a:r>
            <a:r>
              <a:rPr lang="en-US" err="1">
                <a:latin typeface="Lato"/>
                <a:ea typeface="Lato Black"/>
                <a:cs typeface="Arial"/>
              </a:rPr>
              <a:t>sähköisellä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alustalla</a:t>
            </a:r>
            <a:r>
              <a:rPr lang="en-US">
                <a:latin typeface="Lato"/>
                <a:ea typeface="Lato Black"/>
                <a:cs typeface="Arial"/>
              </a:rPr>
              <a:t>.</a:t>
            </a:r>
          </a:p>
          <a:p>
            <a:pPr marL="269875" lvl="1" indent="0" algn="just">
              <a:buNone/>
            </a:pPr>
            <a:endParaRPr lang="en-US" sz="1600">
              <a:latin typeface="Lato"/>
              <a:ea typeface="Lato Black"/>
              <a:cs typeface="Arial"/>
            </a:endParaRPr>
          </a:p>
          <a:p>
            <a:pPr algn="just">
              <a:buFont typeface="Arial" panose="020F0502020204030203" pitchFamily="34" charset="0"/>
              <a:buChar char="•"/>
            </a:pPr>
            <a:r>
              <a:rPr lang="en-US" err="1">
                <a:latin typeface="Lato"/>
                <a:ea typeface="Lato Black"/>
                <a:cs typeface="Arial"/>
              </a:rPr>
              <a:t>Lisäksi</a:t>
            </a:r>
            <a:r>
              <a:rPr lang="en-US">
                <a:latin typeface="Lato"/>
                <a:ea typeface="Lato Black"/>
                <a:cs typeface="Arial"/>
              </a:rPr>
              <a:t> Lowry </a:t>
            </a:r>
            <a:r>
              <a:rPr lang="en-US" err="1">
                <a:latin typeface="Lato"/>
                <a:ea typeface="Lato Black"/>
                <a:cs typeface="Arial"/>
              </a:rPr>
              <a:t>ym</a:t>
            </a:r>
            <a:r>
              <a:rPr lang="en-US">
                <a:latin typeface="Lato"/>
                <a:ea typeface="Lato Black"/>
                <a:cs typeface="Arial"/>
              </a:rPr>
              <a:t>. (2004) </a:t>
            </a:r>
            <a:r>
              <a:rPr lang="en-US" err="1">
                <a:latin typeface="Lato"/>
                <a:ea typeface="Lato Black"/>
                <a:cs typeface="Arial"/>
              </a:rPr>
              <a:t>esittelevät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rinnakkaisen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kirjoittamisen</a:t>
            </a:r>
            <a:r>
              <a:rPr lang="en-US">
                <a:latin typeface="Lato"/>
                <a:ea typeface="Lato Black"/>
                <a:cs typeface="Arial"/>
              </a:rPr>
              <a:t>, </a:t>
            </a:r>
            <a:r>
              <a:rPr lang="en-US" err="1">
                <a:latin typeface="Lato"/>
                <a:ea typeface="Lato Black"/>
                <a:cs typeface="Arial"/>
              </a:rPr>
              <a:t>jolloin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tekstiä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kirjoitetaan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yhtä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aikaa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mutta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kirjoittajilla</a:t>
            </a:r>
            <a:r>
              <a:rPr lang="en-US">
                <a:latin typeface="Lato"/>
                <a:ea typeface="Lato Black"/>
                <a:cs typeface="Arial"/>
              </a:rPr>
              <a:t> on </a:t>
            </a:r>
            <a:r>
              <a:rPr lang="en-US" err="1">
                <a:latin typeface="Lato"/>
                <a:ea typeface="Lato Black"/>
                <a:cs typeface="Arial"/>
              </a:rPr>
              <a:t>eri</a:t>
            </a:r>
            <a:r>
              <a:rPr lang="en-US">
                <a:latin typeface="Lato"/>
                <a:ea typeface="Lato Black"/>
                <a:cs typeface="Arial"/>
              </a:rPr>
              <a:t> </a:t>
            </a:r>
            <a:r>
              <a:rPr lang="en-US" err="1">
                <a:latin typeface="Lato"/>
                <a:ea typeface="Lato Black"/>
                <a:cs typeface="Arial"/>
              </a:rPr>
              <a:t>roolit</a:t>
            </a:r>
            <a:r>
              <a:rPr lang="en-US">
                <a:latin typeface="Lato"/>
                <a:ea typeface="Lato Black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17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6E68-E375-CF17-2AAC-91325379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Tutkimustyö on kirjoittamista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CD69A-3819-2501-64D6-9B8A4960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8C8F4-9311-6E0E-C0AC-CBF700D2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03EC-BD65-8D30-F2CC-AABF5B70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5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06A8D6-8682-02E1-A457-546E72A52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>
                <a:ea typeface="Lato"/>
                <a:cs typeface="Lato"/>
              </a:rPr>
              <a:t>Kirjoittaminen on hyvin olennainen osa tutkimustyötä (Karjula ym., 2024, s. 70).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r>
              <a:rPr lang="fi-FI">
                <a:ea typeface="Lato"/>
                <a:cs typeface="Lato"/>
              </a:rPr>
              <a:t>Kirjoittamalla perehdytään aiheeseen, ideoidaan, opitaan aiheesta lisää ja raportoidaan tutkimuksen tekemisestä.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r>
              <a:rPr lang="fi-FI">
                <a:ea typeface="Lato"/>
                <a:cs typeface="Lato"/>
              </a:rPr>
              <a:t>Lopputulos – valmis opinnäyte – ei kerro paljoakaan prosessista, joka voi olla hyvin moninainen.</a:t>
            </a:r>
          </a:p>
        </p:txBody>
      </p:sp>
    </p:spTree>
    <p:extLst>
      <p:ext uri="{BB962C8B-B14F-4D97-AF65-F5344CB8AC3E}">
        <p14:creationId xmlns:p14="http://schemas.microsoft.com/office/powerpoint/2010/main" val="30111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8C16-239C-D0A2-183D-CFF1430B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Yhteiskirjoittamisen</a:t>
            </a:r>
            <a:r>
              <a:rPr lang="en-US"/>
              <a:t> </a:t>
            </a:r>
            <a:r>
              <a:rPr lang="en-US" err="1"/>
              <a:t>pelisääntöjä</a:t>
            </a:r>
            <a:r>
              <a:rPr lang="en-US"/>
              <a:t> </a:t>
            </a:r>
            <a:r>
              <a:rPr lang="en-US" sz="2400"/>
              <a:t>(</a:t>
            </a:r>
            <a:r>
              <a:rPr lang="en-US" sz="2400" err="1">
                <a:ea typeface="Lato"/>
                <a:cs typeface="Lato"/>
              </a:rPr>
              <a:t>Lagstedt</a:t>
            </a:r>
            <a:r>
              <a:rPr lang="en-US" sz="2400">
                <a:ea typeface="Lato"/>
                <a:cs typeface="Lato"/>
              </a:rPr>
              <a:t> </a:t>
            </a:r>
            <a:r>
              <a:rPr lang="en-US" sz="2400" err="1">
                <a:ea typeface="Lato"/>
                <a:cs typeface="Lato"/>
              </a:rPr>
              <a:t>ym</a:t>
            </a:r>
            <a:r>
              <a:rPr lang="en-US" sz="2400">
                <a:ea typeface="Lato"/>
                <a:cs typeface="Lato"/>
              </a:rPr>
              <a:t>., 2021)</a:t>
            </a:r>
            <a:br>
              <a:rPr lang="en-US" sz="2400">
                <a:ea typeface="Lato"/>
                <a:cs typeface="Lato"/>
              </a:rPr>
            </a:br>
            <a:endParaRPr lang="en-US" sz="24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DC1F9-148C-4028-186B-3C435997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D7208-354E-6D74-9571-B5ED41FA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A0EE6-8A62-296D-2158-490FF358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EF864-5652-8242-D447-1A223F4B3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ea typeface="Lato"/>
                <a:cs typeface="Lato"/>
              </a:rPr>
              <a:t>Pysy </a:t>
            </a:r>
            <a:r>
              <a:rPr lang="en-US" err="1">
                <a:ea typeface="Lato"/>
                <a:cs typeface="Lato"/>
              </a:rPr>
              <a:t>sovitussa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sisällössä</a:t>
            </a:r>
            <a:r>
              <a:rPr lang="en-US">
                <a:ea typeface="Lato"/>
                <a:cs typeface="Lato"/>
              </a:rPr>
              <a:t>.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r>
              <a:rPr lang="en-US">
                <a:ea typeface="Lato"/>
                <a:cs typeface="Lato"/>
              </a:rPr>
              <a:t>On </a:t>
            </a:r>
            <a:r>
              <a:rPr lang="en-US" err="1">
                <a:ea typeface="Lato"/>
                <a:cs typeface="Lato"/>
              </a:rPr>
              <a:t>tärkeää</a:t>
            </a:r>
            <a:r>
              <a:rPr lang="en-US">
                <a:ea typeface="Lato"/>
                <a:cs typeface="Lato"/>
              </a:rPr>
              <a:t>, </a:t>
            </a:r>
            <a:r>
              <a:rPr lang="en-US" err="1">
                <a:ea typeface="Lato"/>
                <a:cs typeface="Lato"/>
              </a:rPr>
              <a:t>että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kirjoittajat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ovat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samaa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mieltä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suurista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linjoista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eivätkä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linjat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muutu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kesken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kaiken</a:t>
            </a:r>
            <a:r>
              <a:rPr lang="en-US">
                <a:ea typeface="Lato"/>
                <a:cs typeface="Lato"/>
              </a:rPr>
              <a:t>.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endParaRPr lang="en-US">
              <a:ea typeface="Lato"/>
              <a:cs typeface="Lato"/>
            </a:endParaRPr>
          </a:p>
          <a:p>
            <a:r>
              <a:rPr lang="en-US">
                <a:ea typeface="Lato"/>
                <a:cs typeface="Lato"/>
              </a:rPr>
              <a:t>Pysy </a:t>
            </a:r>
            <a:r>
              <a:rPr lang="en-US" err="1">
                <a:ea typeface="Lato"/>
                <a:cs typeface="Lato"/>
              </a:rPr>
              <a:t>sovitussa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tekstipituudessa</a:t>
            </a:r>
            <a:r>
              <a:rPr lang="en-US">
                <a:ea typeface="Lato"/>
                <a:cs typeface="Lato"/>
              </a:rPr>
              <a:t>.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endParaRPr lang="en-US">
              <a:ea typeface="Lato"/>
              <a:cs typeface="Lato"/>
            </a:endParaRPr>
          </a:p>
          <a:p>
            <a:r>
              <a:rPr lang="en-US">
                <a:ea typeface="Lato"/>
                <a:cs typeface="Lato"/>
              </a:rPr>
              <a:t>Pysy </a:t>
            </a:r>
            <a:r>
              <a:rPr lang="en-US" err="1">
                <a:ea typeface="Lato"/>
                <a:cs typeface="Lato"/>
              </a:rPr>
              <a:t>sovitussa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aikataulussa</a:t>
            </a:r>
            <a:r>
              <a:rPr lang="en-US">
                <a:ea typeface="Lato"/>
                <a:cs typeface="Lato"/>
              </a:rPr>
              <a:t>.</a:t>
            </a:r>
          </a:p>
          <a:p>
            <a:endParaRPr lang="en-US">
              <a:ea typeface="Lato"/>
              <a:cs typeface="Lato"/>
            </a:endParaRPr>
          </a:p>
          <a:p>
            <a:r>
              <a:rPr lang="en-US" err="1">
                <a:ea typeface="+mn-lt"/>
                <a:cs typeface="+mn-lt"/>
              </a:rPr>
              <a:t>Kunnioita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parin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kirjoittamaa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tekstiä</a:t>
            </a:r>
            <a:r>
              <a:rPr lang="en-US">
                <a:ea typeface="+mn-lt"/>
                <a:cs typeface="+mn-lt"/>
              </a:rPr>
              <a:t>. </a:t>
            </a:r>
            <a:endParaRPr lang="en-US">
              <a:ea typeface="Lato"/>
              <a:cs typeface="Lato"/>
            </a:endParaRPr>
          </a:p>
          <a:p>
            <a:pPr marL="0" indent="0">
              <a:buNone/>
            </a:pPr>
            <a:endParaRPr lang="en-US">
              <a:ea typeface="Lato"/>
              <a:cs typeface="Lato"/>
            </a:endParaRPr>
          </a:p>
        </p:txBody>
      </p:sp>
      <p:pic>
        <p:nvPicPr>
          <p:cNvPr id="8" name="Picture 7" descr="A tablet with words on the screen&#10;&#10;AI-generated content may be incorrect.">
            <a:extLst>
              <a:ext uri="{FF2B5EF4-FFF2-40B4-BE49-F238E27FC236}">
                <a16:creationId xmlns:a16="http://schemas.microsoft.com/office/drawing/2014/main" id="{ECB32276-43F6-EDFD-0F35-049D03DDF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1396" y="2923783"/>
            <a:ext cx="4966716" cy="3311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A0F9AB-6057-34B5-C759-EE216A3E45F2}"/>
              </a:ext>
            </a:extLst>
          </p:cNvPr>
          <p:cNvSpPr txBox="1"/>
          <p:nvPr/>
        </p:nvSpPr>
        <p:spPr>
          <a:xfrm>
            <a:off x="8184045" y="5915450"/>
            <a:ext cx="3227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err="1">
                <a:hlinkClick r:id="rId4" tooltip="https://www.thebluediamondgallery.com/tablet/a/agreement.html"/>
              </a:rPr>
              <a:t>This</a:t>
            </a:r>
            <a:r>
              <a:rPr lang="fi-FI" sz="900">
                <a:hlinkClick r:id="rId4" tooltip="https://www.thebluediamondgallery.com/tablet/a/agreement.html"/>
              </a:rPr>
              <a:t> Photo</a:t>
            </a:r>
            <a:r>
              <a:rPr lang="fi-FI" sz="900"/>
              <a:t> </a:t>
            </a:r>
            <a:r>
              <a:rPr lang="fi-FI" sz="900" err="1"/>
              <a:t>by</a:t>
            </a:r>
            <a:r>
              <a:rPr lang="fi-FI" sz="900"/>
              <a:t> Unknown Author is </a:t>
            </a:r>
            <a:r>
              <a:rPr lang="fi-FI" sz="900" err="1"/>
              <a:t>licensed</a:t>
            </a:r>
            <a:r>
              <a:rPr lang="fi-FI" sz="900"/>
              <a:t> </a:t>
            </a:r>
            <a:r>
              <a:rPr lang="fi-FI" sz="900" err="1"/>
              <a:t>under</a:t>
            </a:r>
            <a:r>
              <a:rPr lang="fi-FI" sz="900"/>
              <a:t> </a:t>
            </a:r>
            <a:r>
              <a:rPr lang="fi-FI" sz="900">
                <a:hlinkClick r:id="rId5" tooltip="https://creativecommons.org/licenses/by-sa/3.0/"/>
              </a:rPr>
              <a:t>CC BY-SA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12206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46BC-A7FF-00BE-9F50-0BBDEA51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04345"/>
            <a:ext cx="10296648" cy="775607"/>
          </a:xfrm>
        </p:spPr>
        <p:txBody>
          <a:bodyPr anchor="t">
            <a:normAutofit/>
          </a:bodyPr>
          <a:lstStyle/>
          <a:p>
            <a:r>
              <a:rPr lang="en-US" err="1"/>
              <a:t>Vertaispalaute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B1CA70-4BFA-F0A5-E55A-B8A94A5AE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175657"/>
            <a:ext cx="6342969" cy="499019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Kun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kirjoitetaan</a:t>
            </a:r>
            <a:r>
              <a:rPr lang="en-US"/>
              <a:t> </a:t>
            </a:r>
            <a:r>
              <a:rPr lang="en-US" err="1"/>
              <a:t>yhdessä</a:t>
            </a:r>
            <a:r>
              <a:rPr lang="en-US"/>
              <a:t>, on </a:t>
            </a:r>
            <a:r>
              <a:rPr lang="en-US" err="1"/>
              <a:t>hyvä</a:t>
            </a:r>
            <a:r>
              <a:rPr lang="en-US"/>
              <a:t> </a:t>
            </a:r>
            <a:r>
              <a:rPr lang="en-US" err="1"/>
              <a:t>varautua</a:t>
            </a:r>
            <a:r>
              <a:rPr lang="en-US"/>
              <a:t> </a:t>
            </a:r>
            <a:r>
              <a:rPr lang="en-US" err="1"/>
              <a:t>siihen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elää</a:t>
            </a:r>
            <a:r>
              <a:rPr lang="en-US"/>
              <a:t> ja </a:t>
            </a:r>
            <a:r>
              <a:rPr lang="en-US" err="1"/>
              <a:t>muovautuu</a:t>
            </a:r>
            <a:r>
              <a:rPr lang="en-US"/>
              <a:t> </a:t>
            </a:r>
            <a:r>
              <a:rPr lang="en-US" err="1"/>
              <a:t>matkan</a:t>
            </a:r>
            <a:r>
              <a:rPr lang="en-US"/>
              <a:t> </a:t>
            </a:r>
            <a:r>
              <a:rPr lang="en-US" err="1"/>
              <a:t>varrella</a:t>
            </a:r>
            <a:r>
              <a:rPr lang="en-US"/>
              <a:t> </a:t>
            </a:r>
            <a:r>
              <a:rPr lang="en-US" err="1"/>
              <a:t>paljonkin</a:t>
            </a:r>
            <a:r>
              <a:rPr lang="en-US"/>
              <a:t>. </a:t>
            </a:r>
            <a:r>
              <a:rPr lang="en-US" err="1"/>
              <a:t>Kirjoittajien</a:t>
            </a:r>
            <a:r>
              <a:rPr lang="en-US"/>
              <a:t> </a:t>
            </a:r>
            <a:r>
              <a:rPr lang="en-US" err="1"/>
              <a:t>täytyy</a:t>
            </a:r>
            <a:r>
              <a:rPr lang="en-US"/>
              <a:t> </a:t>
            </a:r>
            <a:r>
              <a:rPr lang="en-US" err="1"/>
              <a:t>kyetä</a:t>
            </a:r>
            <a:r>
              <a:rPr lang="en-US"/>
              <a:t> </a:t>
            </a:r>
            <a:r>
              <a:rPr lang="en-US" err="1"/>
              <a:t>reflektoimaan</a:t>
            </a:r>
            <a:r>
              <a:rPr lang="en-US"/>
              <a:t> </a:t>
            </a:r>
            <a:r>
              <a:rPr lang="en-US" err="1"/>
              <a:t>niin</a:t>
            </a:r>
            <a:r>
              <a:rPr lang="en-US"/>
              <a:t> </a:t>
            </a:r>
            <a:r>
              <a:rPr lang="en-US" err="1"/>
              <a:t>prosessia</a:t>
            </a:r>
            <a:r>
              <a:rPr lang="en-US"/>
              <a:t> </a:t>
            </a:r>
            <a:r>
              <a:rPr lang="en-US" err="1"/>
              <a:t>kuin</a:t>
            </a:r>
            <a:r>
              <a:rPr lang="en-US"/>
              <a:t> </a:t>
            </a:r>
            <a:r>
              <a:rPr lang="en-US" err="1"/>
              <a:t>tuotosta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pystyä</a:t>
            </a:r>
            <a:r>
              <a:rPr lang="en-US"/>
              <a:t> </a:t>
            </a:r>
            <a:r>
              <a:rPr lang="en-US" err="1"/>
              <a:t>neuvottelemaan</a:t>
            </a:r>
            <a:r>
              <a:rPr lang="en-US"/>
              <a:t> ja </a:t>
            </a:r>
            <a:r>
              <a:rPr lang="en-US" err="1"/>
              <a:t>antamaan</a:t>
            </a:r>
            <a:r>
              <a:rPr lang="en-US"/>
              <a:t> </a:t>
            </a:r>
            <a:r>
              <a:rPr lang="en-US" err="1"/>
              <a:t>palautetta</a:t>
            </a:r>
            <a:r>
              <a:rPr lang="en-US"/>
              <a:t> </a:t>
            </a:r>
            <a:r>
              <a:rPr lang="en-US" err="1"/>
              <a:t>toisilleen</a:t>
            </a:r>
            <a:r>
              <a:rPr lang="en-US"/>
              <a:t> (Herder </a:t>
            </a:r>
            <a:r>
              <a:rPr lang="en-US" err="1"/>
              <a:t>ym</a:t>
            </a:r>
            <a:r>
              <a:rPr lang="en-US"/>
              <a:t>., 2018).</a:t>
            </a:r>
          </a:p>
          <a:p>
            <a:pPr>
              <a:lnSpc>
                <a:spcPct val="110000"/>
              </a:lnSpc>
            </a:pPr>
            <a:r>
              <a:rPr lang="en-US" err="1"/>
              <a:t>Yhteiset</a:t>
            </a:r>
            <a:r>
              <a:rPr lang="en-US"/>
              <a:t> </a:t>
            </a:r>
            <a:r>
              <a:rPr lang="en-US" err="1"/>
              <a:t>keskustelut</a:t>
            </a:r>
            <a:r>
              <a:rPr lang="en-US"/>
              <a:t> </a:t>
            </a:r>
            <a:r>
              <a:rPr lang="en-US" err="1"/>
              <a:t>tekstin</a:t>
            </a:r>
            <a:r>
              <a:rPr lang="en-US"/>
              <a:t> </a:t>
            </a:r>
            <a:r>
              <a:rPr lang="en-US" err="1"/>
              <a:t>aiheesta</a:t>
            </a:r>
            <a:r>
              <a:rPr lang="en-US"/>
              <a:t> </a:t>
            </a:r>
            <a:r>
              <a:rPr lang="en-US" err="1"/>
              <a:t>syventävät</a:t>
            </a:r>
            <a:r>
              <a:rPr lang="en-US"/>
              <a:t> </a:t>
            </a:r>
            <a:r>
              <a:rPr lang="en-US" err="1"/>
              <a:t>ymmärrystä</a:t>
            </a:r>
            <a:r>
              <a:rPr lang="en-US"/>
              <a:t> (</a:t>
            </a:r>
            <a:r>
              <a:rPr lang="en-US" err="1"/>
              <a:t>Isosävi</a:t>
            </a:r>
            <a:r>
              <a:rPr lang="en-US"/>
              <a:t> &amp; Lindholm, 2025).</a:t>
            </a:r>
          </a:p>
          <a:p>
            <a:pPr>
              <a:lnSpc>
                <a:spcPct val="110000"/>
              </a:lnSpc>
            </a:pPr>
            <a:r>
              <a:rPr lang="en-US" err="1"/>
              <a:t>Vertaispalaute</a:t>
            </a:r>
            <a:r>
              <a:rPr lang="en-US"/>
              <a:t> on </a:t>
            </a:r>
            <a:r>
              <a:rPr lang="en-US" err="1"/>
              <a:t>merkittävä</a:t>
            </a:r>
            <a:r>
              <a:rPr lang="en-US"/>
              <a:t> </a:t>
            </a:r>
            <a:r>
              <a:rPr lang="en-US" err="1"/>
              <a:t>osa</a:t>
            </a:r>
            <a:r>
              <a:rPr lang="en-US"/>
              <a:t> </a:t>
            </a:r>
            <a:r>
              <a:rPr lang="en-US" err="1"/>
              <a:t>yhteiskirjoittamista</a:t>
            </a:r>
            <a:r>
              <a:rPr lang="en-US"/>
              <a:t> (Tan &amp; Chen, 2022) ja </a:t>
            </a:r>
            <a:r>
              <a:rPr lang="en-US" err="1"/>
              <a:t>sitä</a:t>
            </a:r>
            <a:r>
              <a:rPr lang="en-US"/>
              <a:t> </a:t>
            </a:r>
            <a:r>
              <a:rPr lang="en-US" err="1"/>
              <a:t>saadakseen</a:t>
            </a:r>
            <a:r>
              <a:rPr lang="en-US"/>
              <a:t> </a:t>
            </a:r>
            <a:r>
              <a:rPr lang="en-US" err="1"/>
              <a:t>kirjoittajan</a:t>
            </a:r>
            <a:r>
              <a:rPr lang="en-US"/>
              <a:t> on </a:t>
            </a:r>
            <a:r>
              <a:rPr lang="en-US" err="1"/>
              <a:t>oltava</a:t>
            </a:r>
            <a:r>
              <a:rPr lang="en-US"/>
              <a:t> </a:t>
            </a:r>
            <a:r>
              <a:rPr lang="en-US" err="1"/>
              <a:t>valmis</a:t>
            </a:r>
            <a:r>
              <a:rPr lang="en-US"/>
              <a:t> </a:t>
            </a:r>
            <a:r>
              <a:rPr lang="en-US" err="1"/>
              <a:t>näyttämään</a:t>
            </a:r>
            <a:r>
              <a:rPr lang="en-US"/>
              <a:t> </a:t>
            </a:r>
            <a:r>
              <a:rPr lang="en-US" err="1"/>
              <a:t>keskeneräistä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toisille</a:t>
            </a:r>
            <a:r>
              <a:rPr lang="en-US"/>
              <a:t> (Hodges, 2002). </a:t>
            </a:r>
          </a:p>
          <a:p>
            <a:pPr>
              <a:lnSpc>
                <a:spcPct val="110000"/>
              </a:lnSpc>
            </a:pPr>
            <a:r>
              <a:rPr lang="en-US" err="1"/>
              <a:t>Palautteen</a:t>
            </a:r>
            <a:r>
              <a:rPr lang="en-US"/>
              <a:t> </a:t>
            </a:r>
            <a:r>
              <a:rPr lang="en-US" err="1"/>
              <a:t>tulee</a:t>
            </a:r>
            <a:r>
              <a:rPr lang="en-US"/>
              <a:t> olla </a:t>
            </a:r>
            <a:r>
              <a:rPr lang="en-US" err="1"/>
              <a:t>ymmärrettävää</a:t>
            </a:r>
            <a:r>
              <a:rPr lang="en-US"/>
              <a:t>, </a:t>
            </a:r>
            <a:r>
              <a:rPr lang="en-US" err="1"/>
              <a:t>onnistumisia</a:t>
            </a:r>
            <a:r>
              <a:rPr lang="en-US"/>
              <a:t> ja </a:t>
            </a:r>
            <a:r>
              <a:rPr lang="en-US" err="1"/>
              <a:t>kehittämiskohtia</a:t>
            </a:r>
            <a:r>
              <a:rPr lang="en-US"/>
              <a:t> </a:t>
            </a:r>
            <a:r>
              <a:rPr lang="en-US" err="1"/>
              <a:t>huomioivaa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tekstiin</a:t>
            </a:r>
            <a:r>
              <a:rPr lang="en-US"/>
              <a:t> </a:t>
            </a:r>
            <a:r>
              <a:rPr lang="en-US" err="1"/>
              <a:t>kohdistuvaa</a:t>
            </a:r>
            <a:r>
              <a:rPr lang="en-US"/>
              <a:t> (Svinhufvud, 2016).</a:t>
            </a:r>
          </a:p>
          <a:p>
            <a:pPr>
              <a:lnSpc>
                <a:spcPct val="110000"/>
              </a:lnSpc>
            </a:pPr>
            <a:r>
              <a:rPr lang="en-US" err="1"/>
              <a:t>Palautetta</a:t>
            </a:r>
            <a:r>
              <a:rPr lang="en-US"/>
              <a:t> on </a:t>
            </a:r>
            <a:r>
              <a:rPr lang="en-US" err="1"/>
              <a:t>hyvä</a:t>
            </a:r>
            <a:r>
              <a:rPr lang="en-US"/>
              <a:t> hakea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kirjoittajakumppanilta</a:t>
            </a:r>
            <a:r>
              <a:rPr lang="en-US"/>
              <a:t>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muilta</a:t>
            </a:r>
            <a:r>
              <a:rPr lang="en-US"/>
              <a:t> </a:t>
            </a:r>
            <a:r>
              <a:rPr lang="en-US" err="1"/>
              <a:t>kirjoittajilta</a:t>
            </a:r>
            <a:r>
              <a:rPr lang="en-US"/>
              <a:t> </a:t>
            </a:r>
            <a:r>
              <a:rPr lang="en-US" err="1"/>
              <a:t>prosessin</a:t>
            </a:r>
            <a:r>
              <a:rPr lang="en-US"/>
              <a:t> </a:t>
            </a:r>
            <a:r>
              <a:rPr lang="en-US" err="1"/>
              <a:t>aikana</a:t>
            </a:r>
            <a:r>
              <a:rPr lang="en-US"/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/>
          </a:p>
          <a:p>
            <a:pPr>
              <a:lnSpc>
                <a:spcPct val="110000"/>
              </a:lnSpc>
            </a:pPr>
            <a:endParaRPr lang="en-US" sz="1500"/>
          </a:p>
          <a:p>
            <a:pPr>
              <a:lnSpc>
                <a:spcPct val="110000"/>
              </a:lnSpc>
            </a:pPr>
            <a:endParaRPr lang="en-US" sz="15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E80C2-1D5A-EC6E-5E91-C2BCCA0D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5440" y="6381329"/>
            <a:ext cx="5040560" cy="2160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CB2C9BA-9F49-4668-B03D-C19CF1E513F6}" type="datetime1">
              <a:rPr lang="fi-FI" smtClean="0"/>
              <a:pPr>
                <a:spcAft>
                  <a:spcPts val="600"/>
                </a:spcAft>
              </a:pPr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E1F00-F40D-23EE-27D4-A7003094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81329"/>
            <a:ext cx="5472113" cy="21602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26C2C-A090-AF86-910D-66F46570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888" y="6381551"/>
            <a:ext cx="431998" cy="215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pic>
        <p:nvPicPr>
          <p:cNvPr id="8" name="Picture 7" descr="A person and person sitting at a table with a computer&#10;&#10;AI-generated content may be incorrect.">
            <a:extLst>
              <a:ext uri="{FF2B5EF4-FFF2-40B4-BE49-F238E27FC236}">
                <a16:creationId xmlns:a16="http://schemas.microsoft.com/office/drawing/2014/main" id="{94D8BD6A-5B61-5B7F-DFF1-8CB9A9AE0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641" r="1" b="1"/>
          <a:stretch>
            <a:fillRect/>
          </a:stretch>
        </p:blipFill>
        <p:spPr>
          <a:xfrm>
            <a:off x="7337324" y="2677886"/>
            <a:ext cx="4230789" cy="3487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2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0A45-4C62-A3B6-F467-8EFA9BE6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Jos </a:t>
            </a:r>
            <a:r>
              <a:rPr lang="en-US" err="1"/>
              <a:t>yhteistyö</a:t>
            </a:r>
            <a:r>
              <a:rPr lang="en-US"/>
              <a:t> </a:t>
            </a:r>
            <a:r>
              <a:rPr lang="en-US" err="1"/>
              <a:t>ei</a:t>
            </a:r>
            <a:r>
              <a:rPr lang="en-US"/>
              <a:t> </a:t>
            </a:r>
            <a:r>
              <a:rPr lang="en-US" err="1"/>
              <a:t>suju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17BF9-FA3F-E4B3-3469-9C5126B2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69925-3F81-D8E4-EE76-91256C27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D4BA5-7F2F-F3FE-4B45-F27A232E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8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B5E8AA-07AF-FA2C-39F2-78A5CCD58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err="1">
                <a:ea typeface="Lato"/>
                <a:cs typeface="Lato"/>
              </a:rPr>
              <a:t>Yhteiskirjoittamisessa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saattaa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käydä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esimerkiksi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niin</a:t>
            </a:r>
            <a:r>
              <a:rPr lang="en-US">
                <a:ea typeface="Lato"/>
                <a:cs typeface="Lato"/>
              </a:rPr>
              <a:t>, </a:t>
            </a:r>
            <a:r>
              <a:rPr lang="en-US" err="1">
                <a:ea typeface="Lato"/>
                <a:cs typeface="Lato"/>
              </a:rPr>
              <a:t>että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työ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jakautuu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epätasaisesti</a:t>
            </a:r>
            <a:r>
              <a:rPr lang="en-US">
                <a:ea typeface="Lato"/>
                <a:cs typeface="Lato"/>
              </a:rPr>
              <a:t>, </a:t>
            </a:r>
            <a:r>
              <a:rPr lang="en-US" err="1">
                <a:ea typeface="Lato"/>
                <a:cs typeface="Lato"/>
              </a:rPr>
              <a:t>erilaiset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työskentelytavat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törmäävät</a:t>
            </a:r>
            <a:r>
              <a:rPr lang="en-US">
                <a:ea typeface="Lato"/>
                <a:cs typeface="Lato"/>
              </a:rPr>
              <a:t> tai </a:t>
            </a:r>
            <a:r>
              <a:rPr lang="en-US" err="1">
                <a:ea typeface="Lato"/>
                <a:cs typeface="Lato"/>
              </a:rPr>
              <a:t>aikataulut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pettävät</a:t>
            </a:r>
            <a:r>
              <a:rPr lang="en-US">
                <a:ea typeface="Lato"/>
                <a:cs typeface="Lato"/>
              </a:rPr>
              <a:t>.</a:t>
            </a:r>
          </a:p>
          <a:p>
            <a:endParaRPr lang="en-US">
              <a:ea typeface="Lato"/>
              <a:cs typeface="Lato"/>
            </a:endParaRPr>
          </a:p>
          <a:p>
            <a:r>
              <a:rPr lang="en-US" err="1">
                <a:ea typeface="Lato"/>
                <a:cs typeface="Lato"/>
              </a:rPr>
              <a:t>Isosävi</a:t>
            </a:r>
            <a:r>
              <a:rPr lang="en-US">
                <a:ea typeface="Lato"/>
                <a:cs typeface="Lato"/>
              </a:rPr>
              <a:t> ja Lindholm (2025) </a:t>
            </a:r>
            <a:r>
              <a:rPr lang="en-US" err="1">
                <a:ea typeface="Lato"/>
                <a:cs typeface="Lato"/>
              </a:rPr>
              <a:t>esittelevät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yhteiskirjoittamisen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haasteiden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ratkaisemisen</a:t>
            </a:r>
            <a:r>
              <a:rPr lang="en-US">
                <a:ea typeface="Lato"/>
                <a:cs typeface="Lato"/>
              </a:rPr>
              <a:t> </a:t>
            </a:r>
            <a:r>
              <a:rPr lang="en-US" err="1">
                <a:ea typeface="Lato"/>
                <a:cs typeface="Lato"/>
              </a:rPr>
              <a:t>mallin</a:t>
            </a:r>
            <a:r>
              <a:rPr lang="en-US">
                <a:ea typeface="Lato"/>
                <a:cs typeface="Lato"/>
              </a:rPr>
              <a:t>:</a:t>
            </a:r>
          </a:p>
          <a:p>
            <a:pPr marL="612775" lvl="1" indent="-342900">
              <a:buAutoNum type="arabicPeriod"/>
            </a:pPr>
            <a:r>
              <a:rPr lang="en-US" err="1">
                <a:ea typeface="+mn-lt"/>
                <a:cs typeface="+mn-lt"/>
              </a:rPr>
              <a:t>askel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pelisäännöistä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sopiminen</a:t>
            </a:r>
            <a:endParaRPr lang="en-US">
              <a:ea typeface="Lato"/>
              <a:cs typeface="Lato"/>
            </a:endParaRPr>
          </a:p>
          <a:p>
            <a:pPr marL="612775" lvl="1" indent="-342900">
              <a:buAutoNum type="arabicPeriod"/>
            </a:pPr>
            <a:r>
              <a:rPr lang="en-US" err="1">
                <a:ea typeface="+mn-lt"/>
                <a:cs typeface="+mn-lt"/>
              </a:rPr>
              <a:t>askel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ongelmista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keskusteleminen</a:t>
            </a:r>
            <a:endParaRPr lang="en-US">
              <a:ea typeface="Lato"/>
              <a:cs typeface="Lato"/>
            </a:endParaRPr>
          </a:p>
          <a:p>
            <a:pPr marL="612775" lvl="1" indent="-342900">
              <a:buAutoNum type="arabicPeriod"/>
            </a:pPr>
            <a:r>
              <a:rPr lang="en-US" err="1">
                <a:ea typeface="+mn-lt"/>
                <a:cs typeface="+mn-lt"/>
              </a:rPr>
              <a:t>askel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ratkaisu</a:t>
            </a:r>
            <a:endParaRPr lang="en-US" err="1">
              <a:ea typeface="Lato"/>
              <a:cs typeface="Lato"/>
            </a:endParaRPr>
          </a:p>
          <a:p>
            <a:pPr marL="612775" lvl="1" indent="-342900">
              <a:buAutoNum type="arabicPeriod"/>
            </a:pPr>
            <a:r>
              <a:rPr lang="en-US" err="1">
                <a:ea typeface="+mn-lt"/>
                <a:cs typeface="+mn-lt"/>
              </a:rPr>
              <a:t>askel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johtopäätökset</a:t>
            </a:r>
            <a:endParaRPr lang="en-US">
              <a:ea typeface="Lato"/>
              <a:cs typeface="Lato"/>
            </a:endParaRPr>
          </a:p>
          <a:p>
            <a:pPr marL="612775" lvl="1" indent="-342900">
              <a:buAutoNum type="arabicPeriod"/>
            </a:pPr>
            <a:endParaRPr lang="en-US">
              <a:ea typeface="Lato"/>
              <a:cs typeface="Lato"/>
            </a:endParaRPr>
          </a:p>
          <a:p>
            <a:pPr marL="269875" lvl="1" indent="0" algn="r">
              <a:buNone/>
            </a:pPr>
            <a:r>
              <a:rPr lang="en-US" sz="1600">
                <a:ea typeface="Lato"/>
                <a:cs typeface="Lato"/>
              </a:rPr>
              <a:t> </a:t>
            </a:r>
            <a:endParaRPr lang="en-US" sz="1400">
              <a:ea typeface="Lato"/>
              <a:cs typeface="Lato"/>
            </a:endParaRPr>
          </a:p>
          <a:p>
            <a:pPr marL="269875"/>
            <a:endParaRPr lang="en-US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555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10D0-DB73-E284-0EF1-CBCA4F15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Jos kirjoittaminen ei suju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7B3C4-2191-7CD2-B85F-C57D5B5F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9BA-9F49-4668-B03D-C19CF1E513F6}" type="datetime1">
              <a:rPr lang="fi-FI" smtClean="0"/>
              <a:t>18.8.2025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274C3-F347-EFAF-701C-EBBACFBE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F3421-940F-44F2-3B05-92C2BF38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9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B8BCAE-09BC-956F-AD82-518DD56A5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" y="1519239"/>
            <a:ext cx="10944225" cy="4646611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1D2125"/>
                </a:solidFill>
                <a:latin typeface="Lato"/>
                <a:ea typeface="Calibri"/>
                <a:cs typeface="Calibri"/>
              </a:rPr>
              <a:t>Kirjoittamisen blokki on tila, jossa kirjoittaminen ei suju, vaikka kirjoittaja osaa tuottaa tekstiä (Svinhufvud 2016, 100, 116).</a:t>
            </a:r>
            <a:endParaRPr lang="en-US">
              <a:latin typeface="Lato"/>
              <a:ea typeface="Lato"/>
              <a:cs typeface="Lato"/>
            </a:endParaRPr>
          </a:p>
          <a:p>
            <a:pPr marL="541020" lvl="1" indent="-271145">
              <a:buFont typeface="Courier New" panose="020B0604020202020204" pitchFamily="34" charset="0"/>
              <a:buChar char="o"/>
            </a:pPr>
            <a:r>
              <a:rPr lang="fi-FI">
                <a:ea typeface="Lato"/>
                <a:cs typeface="Lato"/>
              </a:rPr>
              <a:t>Muista, että kirjoittaminen on raakaa työtä – inspiroitumista tai motivaatiota ei kannata jäädä odottamaan.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endParaRPr lang="fi-FI">
              <a:ea typeface="Lato"/>
              <a:cs typeface="Lato"/>
            </a:endParaRPr>
          </a:p>
          <a:p>
            <a:r>
              <a:rPr lang="fi-FI">
                <a:ea typeface="Lato"/>
                <a:cs typeface="Lato"/>
              </a:rPr>
              <a:t>Blokkia voi selättää esimerkiksi seuraavilla tavoilla: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r>
              <a:rPr lang="fi-FI">
                <a:ea typeface="Lato"/>
                <a:cs typeface="Lato"/>
              </a:rPr>
              <a:t>Jaa kirjoittamistehtävä pieniin osiin ja tavoitteisiin. Esimerkiksi voit päättää, että sinun tulee lukea yksi artikkeli ja kirjoittaa siitä muistiinpanot.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r>
              <a:rPr lang="fi-FI">
                <a:ea typeface="Lato"/>
                <a:cs typeface="Lato"/>
              </a:rPr>
              <a:t>Kokeile </a:t>
            </a:r>
            <a:r>
              <a:rPr lang="fi-FI" err="1">
                <a:ea typeface="Lato"/>
                <a:cs typeface="Lato"/>
              </a:rPr>
              <a:t>Pomodoro</a:t>
            </a:r>
            <a:r>
              <a:rPr lang="fi-FI">
                <a:ea typeface="Lato"/>
                <a:cs typeface="Lato"/>
              </a:rPr>
              <a:t>-tekniikkaa (ks. esim. Svinhufvud, 2016).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r>
              <a:rPr lang="fi-FI">
                <a:ea typeface="Lato"/>
                <a:cs typeface="Lato"/>
              </a:rPr>
              <a:t>Kokeile </a:t>
            </a:r>
            <a:r>
              <a:rPr lang="fi-FI" err="1">
                <a:ea typeface="Lato"/>
                <a:cs typeface="Lato"/>
              </a:rPr>
              <a:t>Elbow'n</a:t>
            </a:r>
            <a:r>
              <a:rPr lang="fi-FI">
                <a:ea typeface="Lato"/>
                <a:cs typeface="Lato"/>
              </a:rPr>
              <a:t> (1998) ideoimaa vapaan kirjoittamisen tekniikkaa: Kirjoita ennalta määrätty aika, esimerkiksi 7 minuuttia, mistä aiheesta tahansa tai vaikkapa tutkielmaan liittyvästä aiheesta. Älä pysähdy miettimään sisältöä tai kieliasua vaan kirjoita. Tavoitteena on saada kirjoittaminen vauhtiin.</a:t>
            </a:r>
          </a:p>
          <a:p>
            <a:pPr marL="541020" lvl="1" indent="-271145">
              <a:buFont typeface="Courier New" panose="020B0604020202020204" pitchFamily="34" charset="0"/>
              <a:buChar char="o"/>
            </a:pPr>
            <a:r>
              <a:rPr lang="fi-FI">
                <a:ea typeface="Lato"/>
                <a:cs typeface="Lato"/>
              </a:rPr>
              <a:t>Kirjoita ensimmäisenä aamutoimien jälkeen. Älä välttele vaan käy työhön.</a:t>
            </a:r>
          </a:p>
          <a:p>
            <a:endParaRPr lang="fi-FI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894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JYU Theme</Template>
  <TotalTime>0</TotalTime>
  <Words>982</Words>
  <Application>Microsoft Office PowerPoint</Application>
  <PresentationFormat>Widescreen</PresentationFormat>
  <Paragraphs>121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Aleo</vt:lpstr>
      <vt:lpstr>Aptos</vt:lpstr>
      <vt:lpstr>Arial</vt:lpstr>
      <vt:lpstr>Courier New</vt:lpstr>
      <vt:lpstr>Lato</vt:lpstr>
      <vt:lpstr>Lato Black</vt:lpstr>
      <vt:lpstr>jyu</vt:lpstr>
      <vt:lpstr>PowerPoint Presentation</vt:lpstr>
      <vt:lpstr>Yhteiskirjoittaminen  tutkielmaopinnoissa </vt:lpstr>
      <vt:lpstr>  Osa2: Kirjoitusprosessi</vt:lpstr>
      <vt:lpstr>Yhteiskirjoittamisen tapoja (Isosävi &amp; Lindholm, 2025.)</vt:lpstr>
      <vt:lpstr>Tutkimustyö on kirjoittamista</vt:lpstr>
      <vt:lpstr>Yhteiskirjoittamisen pelisääntöjä (Lagstedt ym., 2021) </vt:lpstr>
      <vt:lpstr>Vertaispalaute</vt:lpstr>
      <vt:lpstr>Jos yhteistyö ei suju</vt:lpstr>
      <vt:lpstr>Jos kirjoittaminen ei suju</vt:lpstr>
      <vt:lpstr>Tekoäly kirjoittamisessa (Isosävi &amp; Lindholm, 2025.)</vt:lpstr>
      <vt:lpstr>Lähteitä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Riikonen, Jonna</dc:creator>
  <cp:lastModifiedBy>Riikonen, Jonna</cp:lastModifiedBy>
  <cp:revision>1</cp:revision>
  <dcterms:created xsi:type="dcterms:W3CDTF">2025-08-18T06:29:00Z</dcterms:created>
  <dcterms:modified xsi:type="dcterms:W3CDTF">2025-08-18T06:29:45Z</dcterms:modified>
</cp:coreProperties>
</file>